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7" r:id="rId2"/>
    <p:sldId id="282" r:id="rId3"/>
    <p:sldId id="258" r:id="rId4"/>
    <p:sldId id="259" r:id="rId5"/>
    <p:sldId id="265" r:id="rId6"/>
    <p:sldId id="266" r:id="rId7"/>
    <p:sldId id="260" r:id="rId8"/>
    <p:sldId id="268" r:id="rId9"/>
    <p:sldId id="269" r:id="rId10"/>
    <p:sldId id="277" r:id="rId11"/>
    <p:sldId id="271" r:id="rId12"/>
    <p:sldId id="256" r:id="rId13"/>
    <p:sldId id="263" r:id="rId14"/>
    <p:sldId id="264" r:id="rId15"/>
    <p:sldId id="274" r:id="rId16"/>
    <p:sldId id="275" r:id="rId17"/>
    <p:sldId id="276" r:id="rId18"/>
    <p:sldId id="281" r:id="rId19"/>
    <p:sldId id="278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1" autoAdjust="0"/>
    <p:restoredTop sz="59294" autoAdjust="0"/>
  </p:normalViewPr>
  <p:slideViewPr>
    <p:cSldViewPr snapToGrid="0">
      <p:cViewPr varScale="1">
        <p:scale>
          <a:sx n="39" d="100"/>
          <a:sy n="39" d="100"/>
        </p:scale>
        <p:origin x="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1D7D-9643-4BBD-AC13-B054BBEA65FD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F4B1F-3448-46E0-B296-71764727D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52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</a:t>
            </a:r>
            <a:r>
              <a:rPr lang="ko-KR" altLang="en-US" dirty="0"/>
              <a:t> 안녕하세요 </a:t>
            </a:r>
            <a:r>
              <a:rPr lang="en-US" altLang="ko-KR" dirty="0"/>
              <a:t>your cartoon is team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0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다음은 </a:t>
            </a:r>
            <a:r>
              <a:rPr lang="en-US" altLang="ko-KR" dirty="0"/>
              <a:t>object </a:t>
            </a:r>
            <a:r>
              <a:rPr lang="en-US" altLang="ko-KR" dirty="0" err="1"/>
              <a:t>dection</a:t>
            </a:r>
            <a:r>
              <a:rPr lang="ko-KR" altLang="en-US" dirty="0"/>
              <a:t>을 추가하여 가중치를 </a:t>
            </a:r>
            <a:r>
              <a:rPr lang="en-US" altLang="ko-KR" dirty="0"/>
              <a:t>5</a:t>
            </a:r>
            <a:r>
              <a:rPr lang="ko-KR" altLang="en-US" dirty="0"/>
              <a:t>로 설정하고 </a:t>
            </a:r>
            <a:r>
              <a:rPr lang="en-US" altLang="ko-KR" dirty="0"/>
              <a:t>key frame</a:t>
            </a:r>
            <a:r>
              <a:rPr lang="ko-KR" altLang="en-US" dirty="0"/>
              <a:t>을 뽑은 결과입니다</a:t>
            </a:r>
            <a:r>
              <a:rPr lang="en-US" altLang="ko-KR" dirty="0"/>
              <a:t>. </a:t>
            </a:r>
            <a:r>
              <a:rPr lang="ko-KR" altLang="en-US" dirty="0"/>
              <a:t>나머지 사진은 가중치 </a:t>
            </a:r>
            <a:r>
              <a:rPr lang="en-US" altLang="ko-KR" dirty="0"/>
              <a:t>3</a:t>
            </a:r>
            <a:r>
              <a:rPr lang="ko-KR" altLang="en-US" dirty="0" err="1"/>
              <a:t>일떄와</a:t>
            </a:r>
            <a:r>
              <a:rPr lang="ko-KR" altLang="en-US" dirty="0"/>
              <a:t> 동일하지만 또 사람 사진이 하나 추가되어 총 </a:t>
            </a:r>
            <a:r>
              <a:rPr lang="en-US" altLang="ko-KR" dirty="0"/>
              <a:t>13</a:t>
            </a:r>
            <a:r>
              <a:rPr lang="ko-KR" altLang="en-US" dirty="0"/>
              <a:t>장의 사진이 나왔습니다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090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방금 </a:t>
            </a:r>
            <a:r>
              <a:rPr lang="ko-KR" altLang="en-US" dirty="0" err="1"/>
              <a:t>보여드린것처럼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초와 </a:t>
            </a:r>
            <a:r>
              <a:rPr lang="en-US" altLang="ko-KR" dirty="0"/>
              <a:t>2</a:t>
            </a:r>
            <a:r>
              <a:rPr lang="ko-KR" altLang="en-US" dirty="0"/>
              <a:t>분길이의 영상도 똑같이 </a:t>
            </a:r>
            <a:r>
              <a:rPr lang="en-US" altLang="ko-KR" dirty="0"/>
              <a:t>test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</a:t>
            </a:r>
            <a:r>
              <a:rPr lang="ko-KR" altLang="en-US" dirty="0"/>
              <a:t>결과 설명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56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12. 3</a:t>
            </a:r>
            <a:r>
              <a:rPr lang="ko-KR" altLang="en-US" dirty="0"/>
              <a:t>경우의 결과를 보시면 </a:t>
            </a:r>
            <a:r>
              <a:rPr lang="en-US" altLang="ko-KR" dirty="0"/>
              <a:t>object detection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하면 저희가 의도한대로 원하는 객체가 포함된 이미지가 더 많이 뽑히지만 시간이 조금 더 드는 것을 확인할 수 있습니다</a:t>
            </a:r>
            <a:r>
              <a:rPr lang="en-US" altLang="ko-KR" dirty="0"/>
              <a:t>.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29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13. Test</a:t>
            </a:r>
            <a:r>
              <a:rPr lang="ko-KR" altLang="en-US" dirty="0"/>
              <a:t>한 결과를 바탕으로 낸 </a:t>
            </a:r>
            <a:r>
              <a:rPr lang="en-US" altLang="ko-KR" dirty="0"/>
              <a:t>key-frame extraction</a:t>
            </a:r>
            <a:r>
              <a:rPr lang="ko-KR" altLang="en-US" dirty="0"/>
              <a:t>의 결론 및 보완점을 말씀드리겠습니다</a:t>
            </a:r>
            <a:r>
              <a:rPr lang="en-US" altLang="ko-KR" dirty="0"/>
              <a:t>.</a:t>
            </a:r>
          </a:p>
          <a:p>
            <a:r>
              <a:rPr lang="ko-KR" altLang="en-US" sz="1200" dirty="0"/>
              <a:t>먼저 앞서 </a:t>
            </a:r>
            <a:r>
              <a:rPr lang="ko-KR" altLang="en-US" sz="1200" dirty="0" err="1"/>
              <a:t>보신것처럼</a:t>
            </a:r>
            <a:r>
              <a:rPr lang="ko-KR" altLang="en-US" sz="1200" dirty="0"/>
              <a:t> </a:t>
            </a:r>
            <a:r>
              <a:rPr lang="en-US" altLang="ko-KR" sz="1200" dirty="0"/>
              <a:t>object detection</a:t>
            </a:r>
            <a:r>
              <a:rPr lang="ko-KR" altLang="en-US" sz="1200" dirty="0"/>
              <a:t>을 적용한 것이 더 좋은 결과가 나온다는 것을 알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이를 활용하여 사용자가 만화에 많이 등장 했으면 하는 </a:t>
            </a:r>
            <a:r>
              <a:rPr lang="en-US" altLang="ko-KR" sz="1200" dirty="0"/>
              <a:t>object</a:t>
            </a:r>
            <a:r>
              <a:rPr lang="ko-KR" altLang="en-US" sz="1200" dirty="0"/>
              <a:t>를 선택하게 할 수 있다</a:t>
            </a:r>
            <a:r>
              <a:rPr lang="en-US" altLang="ko-KR" sz="1200" dirty="0"/>
              <a:t>. Ex)</a:t>
            </a:r>
            <a:r>
              <a:rPr lang="ko-KR" altLang="en-US" sz="1200" dirty="0"/>
              <a:t>사람</a:t>
            </a:r>
            <a:r>
              <a:rPr lang="en-US" altLang="ko-KR" sz="1200" dirty="0"/>
              <a:t>, </a:t>
            </a:r>
            <a:r>
              <a:rPr lang="ko-KR" altLang="en-US" sz="1200" dirty="0"/>
              <a:t>강아지</a:t>
            </a:r>
            <a:endParaRPr lang="en-US" altLang="ko-KR" sz="1200" dirty="0"/>
          </a:p>
          <a:p>
            <a:r>
              <a:rPr lang="ko-KR" altLang="en-US" sz="1200" dirty="0"/>
              <a:t>하지만 그만큼 속도가 오래 걸려 실제 어플 에서의 속도를 측정</a:t>
            </a:r>
            <a:r>
              <a:rPr lang="en-US" altLang="ko-KR" sz="1200" dirty="0"/>
              <a:t>, </a:t>
            </a:r>
            <a:r>
              <a:rPr lang="ko-KR" altLang="en-US" sz="1200" dirty="0"/>
              <a:t>사용가능한지 확인이 필요하다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시간 측정에서 위의 실험은 </a:t>
            </a:r>
            <a:r>
              <a:rPr lang="en-US" altLang="ko-KR" sz="1200" dirty="0"/>
              <a:t>yolo v1</a:t>
            </a:r>
            <a:r>
              <a:rPr lang="ko-KR" altLang="en-US" sz="1200" dirty="0"/>
              <a:t>을 사용하였으며 </a:t>
            </a:r>
            <a:r>
              <a:rPr lang="en-US" altLang="ko-KR" sz="1200" dirty="0"/>
              <a:t>python </a:t>
            </a:r>
            <a:r>
              <a:rPr lang="ko-KR" altLang="en-US" sz="1200" dirty="0"/>
              <a:t>환경에서 구동한 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속도가 더 빠른 모델인 </a:t>
            </a:r>
            <a:r>
              <a:rPr lang="en-US" altLang="ko-KR" sz="1200" dirty="0"/>
              <a:t>yolov2</a:t>
            </a:r>
            <a:r>
              <a:rPr lang="ko-KR" altLang="en-US" sz="1200" dirty="0"/>
              <a:t>와 </a:t>
            </a:r>
            <a:r>
              <a:rPr lang="en-US" altLang="ko-KR" sz="1200" dirty="0"/>
              <a:t>python </a:t>
            </a:r>
            <a:r>
              <a:rPr lang="ko-KR" altLang="en-US" sz="1200" dirty="0"/>
              <a:t>환경이 아닌 어플 환경에서 구동 하였을 때 의 속도 측정이 필요해 보인다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또한 프레임을 끊는 단위에 따라 비교해야 할 </a:t>
            </a:r>
            <a:r>
              <a:rPr lang="en-US" altLang="ko-KR" sz="1200" dirty="0"/>
              <a:t>frame</a:t>
            </a:r>
            <a:r>
              <a:rPr lang="ko-KR" altLang="en-US" sz="1200" dirty="0"/>
              <a:t>의 수가 달라져 속도에도 영향을 미쳐 컴퓨터 환경 실험에서는</a:t>
            </a:r>
            <a:r>
              <a:rPr lang="en-US" altLang="ko-KR" sz="1200" dirty="0"/>
              <a:t> frame</a:t>
            </a:r>
            <a:r>
              <a:rPr lang="ko-KR" altLang="en-US" sz="1200" dirty="0"/>
              <a:t>을 분류하는 </a:t>
            </a:r>
            <a:r>
              <a:rPr lang="ko-KR" altLang="en-US" sz="1200" dirty="0" err="1"/>
              <a:t>임계값과</a:t>
            </a:r>
            <a:r>
              <a:rPr lang="ko-KR" altLang="en-US" sz="1200" dirty="0"/>
              <a:t> 영상에서 프레임을 끊는 단위를 정하는데 목표를 두어야 할 것 같다</a:t>
            </a:r>
            <a:r>
              <a:rPr lang="en-US" altLang="ko-KR" sz="1200" dirty="0"/>
              <a:t>. </a:t>
            </a:r>
            <a:endParaRPr lang="ko-KR" altLang="en-US" sz="1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05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다음은 남은 모델 구현에 대한 저희의 계획을 간단하게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남은 모델은 이미지속 인스턴스 마스크를 생성할 </a:t>
            </a:r>
            <a:r>
              <a:rPr lang="en-US" altLang="ko-KR" dirty="0"/>
              <a:t>mask-RCNN,</a:t>
            </a:r>
          </a:p>
          <a:p>
            <a:r>
              <a:rPr lang="ko-KR" altLang="en-US" dirty="0"/>
              <a:t>이미지 화풍을 변환시키는 </a:t>
            </a:r>
            <a:r>
              <a:rPr lang="en-US" altLang="ko-KR" dirty="0"/>
              <a:t>Insta Gan</a:t>
            </a:r>
            <a:r>
              <a:rPr lang="ko-KR" altLang="en-US" dirty="0"/>
              <a:t>과 </a:t>
            </a:r>
            <a:r>
              <a:rPr lang="en-US" altLang="ko-KR" dirty="0"/>
              <a:t>cartoon Gan,</a:t>
            </a:r>
          </a:p>
          <a:p>
            <a:r>
              <a:rPr lang="ko-KR" altLang="en-US" dirty="0"/>
              <a:t>이 서비스를 제공할 어플리케이션 제작입니다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65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Mask R-CNN</a:t>
            </a:r>
            <a:r>
              <a:rPr lang="ko-KR" altLang="en-US" dirty="0"/>
              <a:t>의 데모 </a:t>
            </a:r>
            <a:r>
              <a:rPr lang="ko-KR" altLang="en-US" dirty="0" err="1"/>
              <a:t>결과이미지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구현되어 있는 코드를 실제 이미지를 넣어서 테스트해본 결과물</a:t>
            </a:r>
            <a:r>
              <a:rPr lang="en-US" altLang="ko-KR" dirty="0"/>
              <a:t>. </a:t>
            </a:r>
            <a:r>
              <a:rPr lang="ko-KR" altLang="en-US" dirty="0"/>
              <a:t>좌측의 이미지</a:t>
            </a:r>
            <a:r>
              <a:rPr lang="en-US" altLang="ko-KR" dirty="0"/>
              <a:t>(</a:t>
            </a:r>
            <a:r>
              <a:rPr lang="ko-KR" altLang="en-US" dirty="0"/>
              <a:t>나</a:t>
            </a:r>
            <a:r>
              <a:rPr lang="en-US" altLang="ko-KR" dirty="0"/>
              <a:t>)</a:t>
            </a:r>
            <a:r>
              <a:rPr lang="ko-KR" altLang="en-US" dirty="0"/>
              <a:t>가 입고있는 옷 같은 경우 줄무늬가 있어서인지 제대로 인식이 안되고 손을 보면 마스크가 정확하지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 상단의 이미지의 경우 괜찮은 결과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 하단의 경우 마스크 자체 결과는 좋으나 오브젝트가 냉장고가 아닌데 냉장고라고 </a:t>
            </a:r>
            <a:r>
              <a:rPr lang="ko-KR" altLang="en-US" dirty="0" err="1"/>
              <a:t>라벨링</a:t>
            </a:r>
            <a:r>
              <a:rPr lang="ko-KR" altLang="en-US" dirty="0"/>
              <a:t> 되어 있는 결과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구현되어 있는 코드의 경우 라벨이 굉장히 많이 학습되어 있는데</a:t>
            </a:r>
            <a:r>
              <a:rPr lang="en-US" altLang="ko-KR" dirty="0"/>
              <a:t>, </a:t>
            </a:r>
            <a:r>
              <a:rPr lang="ko-KR" altLang="en-US" dirty="0"/>
              <a:t>우리는 따로 필요한 오브젝트만 </a:t>
            </a:r>
            <a:r>
              <a:rPr lang="ko-KR" altLang="en-US" dirty="0" err="1"/>
              <a:t>라벨링</a:t>
            </a:r>
            <a:r>
              <a:rPr lang="ko-KR" altLang="en-US" dirty="0"/>
              <a:t> 하도록 라벨 개수를 줄이고 학습 횟수를 높여서 최대한 마스크를 잘 뽑을 수 있도록</a:t>
            </a:r>
            <a:r>
              <a:rPr lang="en-US" altLang="ko-KR" dirty="0"/>
              <a:t>…</a:t>
            </a:r>
            <a:r>
              <a:rPr lang="ko-KR" altLang="en-US" dirty="0"/>
              <a:t>할 </a:t>
            </a:r>
            <a:r>
              <a:rPr lang="ko-KR" altLang="en-US" dirty="0" err="1"/>
              <a:t>계횝입니다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8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16. Insta </a:t>
            </a:r>
            <a:r>
              <a:rPr lang="en-US" altLang="ko-KR" dirty="0" err="1"/>
              <a:t>gan</a:t>
            </a:r>
            <a:r>
              <a:rPr lang="en-US" altLang="ko-KR" dirty="0"/>
              <a:t> </a:t>
            </a:r>
            <a:r>
              <a:rPr lang="ko-KR" altLang="en-US" dirty="0"/>
              <a:t>은</a:t>
            </a:r>
            <a:r>
              <a:rPr lang="en-US" altLang="ko-KR" dirty="0"/>
              <a:t> mask</a:t>
            </a:r>
            <a:r>
              <a:rPr lang="ko-KR" altLang="en-US" dirty="0"/>
              <a:t> </a:t>
            </a:r>
            <a:r>
              <a:rPr lang="en-US" altLang="ko-KR" dirty="0"/>
              <a:t>r-</a:t>
            </a:r>
            <a:r>
              <a:rPr lang="en-US" altLang="ko-KR" dirty="0" err="1"/>
              <a:t>cnn</a:t>
            </a:r>
            <a:r>
              <a:rPr lang="ko-KR" altLang="en-US" dirty="0"/>
              <a:t>으로 만든 </a:t>
            </a:r>
            <a:r>
              <a:rPr lang="en-US" altLang="ko-KR" dirty="0"/>
              <a:t>masked image</a:t>
            </a:r>
            <a:r>
              <a:rPr lang="ko-KR" altLang="en-US" dirty="0"/>
              <a:t>와 </a:t>
            </a:r>
            <a:r>
              <a:rPr lang="ko-KR" altLang="en-US" dirty="0" err="1"/>
              <a:t>원본이미지를</a:t>
            </a:r>
            <a:r>
              <a:rPr lang="ko-KR" altLang="en-US" dirty="0"/>
              <a:t> 같이 입력으로 넣어 논문에 나와있는 인스턴스의 모양을 최대한 잘 변형하도록 한 </a:t>
            </a:r>
            <a:r>
              <a:rPr lang="en-US" altLang="ko-KR" dirty="0"/>
              <a:t>loss function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적용할 계획이고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3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17. </a:t>
            </a:r>
            <a:r>
              <a:rPr lang="ko-KR" altLang="en-US" dirty="0" err="1"/>
              <a:t>카툰간에서</a:t>
            </a:r>
            <a:r>
              <a:rPr lang="ko-KR" altLang="en-US" dirty="0"/>
              <a:t> 생성자 학습 계획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인풋은 프로젝트에 적합하게 조금이나마 학습하도록 키프레임 추출한 이미지를 트레이닝 세트로 사용해보려고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이미지의 경우 논문에 나와있는 레이어 구조인데</a:t>
            </a:r>
            <a:r>
              <a:rPr lang="en-US" altLang="ko-KR" dirty="0"/>
              <a:t>, </a:t>
            </a:r>
            <a:r>
              <a:rPr lang="ko-KR" altLang="en-US" dirty="0"/>
              <a:t>현재 이렇게 구조를 쌓아 학습해볼 예정이다</a:t>
            </a:r>
            <a:r>
              <a:rPr lang="en-US" altLang="ko-KR" dirty="0"/>
              <a:t>..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77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18.</a:t>
            </a:r>
            <a:r>
              <a:rPr lang="ko-KR" altLang="en-US" dirty="0"/>
              <a:t> 얘는 식별자 학습 계획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인풋으로 라벨링이 되어 있는 이미지 셋을 사용함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애니메이션 이미지 셋의 경우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모듈을 사용해 영화나 애니메이션에서 일정 프레임 단위로 추출해서 많은 데이터 셋을 확보하고</a:t>
            </a:r>
            <a:r>
              <a:rPr lang="en-US" altLang="ko-KR" dirty="0"/>
              <a:t>, </a:t>
            </a:r>
            <a:r>
              <a:rPr lang="ko-KR" altLang="en-US" dirty="0"/>
              <a:t>데이터 셋이 모자라다고 생각될 경우 좌우반전 이미지를 사용해서 모자란 데이터 셋을 충당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윤곽선이 제거된 이미지 셋의 경우 </a:t>
            </a:r>
            <a:r>
              <a:rPr lang="ko-KR" altLang="en-US" dirty="0" err="1"/>
              <a:t>그레이스케일의</a:t>
            </a:r>
            <a:r>
              <a:rPr lang="ko-KR" altLang="en-US" dirty="0"/>
              <a:t> 경우는 윤곽선을 따는 경우 </a:t>
            </a:r>
            <a:r>
              <a:rPr lang="en-US" altLang="ko-KR" dirty="0"/>
              <a:t>edge detection</a:t>
            </a:r>
            <a:r>
              <a:rPr lang="ko-KR" altLang="en-US" dirty="0"/>
              <a:t>으로 쉽게 추출할 수 있음</a:t>
            </a:r>
            <a:r>
              <a:rPr lang="en-US" altLang="ko-KR" dirty="0"/>
              <a:t>. </a:t>
            </a:r>
            <a:r>
              <a:rPr lang="ko-KR" altLang="en-US" dirty="0"/>
              <a:t>그러나 윤곽선을 </a:t>
            </a:r>
            <a:r>
              <a:rPr lang="ko-KR" altLang="en-US" dirty="0" err="1"/>
              <a:t>제거하는건</a:t>
            </a:r>
            <a:r>
              <a:rPr lang="ko-KR" altLang="en-US" dirty="0"/>
              <a:t> 제거하고나서 빈 픽셀을 주변 픽셀과 비슷하게 채워 넣는 보간 작업이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생성자에 의해 생성된 가짜 이미지 셋</a:t>
            </a:r>
            <a:r>
              <a:rPr lang="en-US" altLang="ko-KR" dirty="0"/>
              <a:t>. </a:t>
            </a:r>
            <a:r>
              <a:rPr lang="ko-KR" altLang="en-US" dirty="0"/>
              <a:t>학습 방향은 식별자 </a:t>
            </a:r>
            <a:r>
              <a:rPr lang="en-US" altLang="ko-KR" dirty="0"/>
              <a:t>D</a:t>
            </a:r>
            <a:r>
              <a:rPr lang="ko-KR" altLang="en-US" dirty="0"/>
              <a:t>가 생성자 </a:t>
            </a:r>
            <a:r>
              <a:rPr lang="en-US" altLang="ko-KR" dirty="0"/>
              <a:t>G</a:t>
            </a:r>
            <a:r>
              <a:rPr lang="ko-KR" altLang="en-US" dirty="0"/>
              <a:t>가 생성한 이미지와 진짜 애니메이션 이미지를 구별하지 못하도록 </a:t>
            </a:r>
            <a:r>
              <a:rPr lang="ko-KR" altLang="en-US" dirty="0" err="1"/>
              <a:t>학습해나가는</a:t>
            </a:r>
            <a:r>
              <a:rPr lang="ko-KR" altLang="en-US" dirty="0"/>
              <a:t> 것이 목적임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26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19 .</a:t>
            </a:r>
          </a:p>
          <a:p>
            <a:r>
              <a:rPr lang="ko-KR" altLang="en-US"/>
              <a:t>보완점을 적용하여 최대한 </a:t>
            </a:r>
            <a:r>
              <a:rPr lang="ko-KR" altLang="en-US" dirty="0"/>
              <a:t>가볍고 빠르게 만든  </a:t>
            </a:r>
            <a:r>
              <a:rPr lang="en-US" altLang="ko-KR" dirty="0"/>
              <a:t>key frame extraction </a:t>
            </a:r>
            <a:r>
              <a:rPr lang="ko-KR" altLang="en-US" dirty="0"/>
              <a:t>모델을 </a:t>
            </a:r>
            <a:r>
              <a:rPr lang="ko-KR" altLang="en-US" dirty="0" err="1"/>
              <a:t>어플에</a:t>
            </a:r>
            <a:r>
              <a:rPr lang="ko-KR" altLang="en-US" dirty="0"/>
              <a:t> 탑재하여</a:t>
            </a:r>
            <a:r>
              <a:rPr lang="en-US" altLang="ko-KR" dirty="0"/>
              <a:t> </a:t>
            </a:r>
            <a:r>
              <a:rPr lang="ko-KR" altLang="en-US" dirty="0"/>
              <a:t>뽑은 이미지를 서버로 전송하고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서버에서 다시 이미지를 받아 레이아웃에 맞추어 만화로 만들어 </a:t>
            </a:r>
            <a:r>
              <a:rPr lang="ko-KR" altLang="en-US" dirty="0" err="1"/>
              <a:t>보여주는것을</a:t>
            </a:r>
            <a:r>
              <a:rPr lang="ko-KR" altLang="en-US" dirty="0"/>
              <a:t> 구현할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5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발표 순서는 저희 팀 주제와 알고리즘을 설명하고 </a:t>
            </a:r>
            <a:r>
              <a:rPr lang="en-US" altLang="ko-KR" dirty="0"/>
              <a:t>, </a:t>
            </a:r>
            <a:r>
              <a:rPr lang="ko-KR" altLang="en-US" dirty="0"/>
              <a:t>저희가 구현한 시스템의 설명과 </a:t>
            </a:r>
            <a:r>
              <a:rPr lang="en-US" altLang="ko-KR" dirty="0"/>
              <a:t>test </a:t>
            </a:r>
            <a:r>
              <a:rPr lang="ko-KR" altLang="en-US" dirty="0"/>
              <a:t>결과를 보여드리고 남은 시스템 구현 계획을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67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20.  </a:t>
            </a:r>
            <a:r>
              <a:rPr lang="ko-KR" altLang="en-US" dirty="0"/>
              <a:t>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6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3 introduction</a:t>
            </a:r>
          </a:p>
          <a:p>
            <a:r>
              <a:rPr lang="ko-KR" altLang="en-US" dirty="0"/>
              <a:t>먼저 저희 팀 주제는 사진이나 동영상을 </a:t>
            </a:r>
            <a:r>
              <a:rPr lang="ko-KR" altLang="en-US" dirty="0" err="1"/>
              <a:t>컷툰으로</a:t>
            </a:r>
            <a:r>
              <a:rPr lang="ko-KR" altLang="en-US" dirty="0"/>
              <a:t> </a:t>
            </a:r>
            <a:r>
              <a:rPr lang="ko-KR" altLang="en-US" dirty="0" err="1"/>
              <a:t>바꾸어주는</a:t>
            </a:r>
            <a:r>
              <a:rPr lang="ko-KR" altLang="en-US" dirty="0"/>
              <a:t> </a:t>
            </a:r>
            <a:r>
              <a:rPr lang="ko-KR" altLang="en-US" dirty="0" err="1"/>
              <a:t>딥러닝모델을</a:t>
            </a:r>
            <a:r>
              <a:rPr lang="ko-KR" altLang="en-US" dirty="0"/>
              <a:t> 개발하여</a:t>
            </a:r>
          </a:p>
          <a:p>
            <a:r>
              <a:rPr lang="ko-KR" altLang="en-US" dirty="0"/>
              <a:t>어플리케이션으로 서비스를 제공하는 것이었습니다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22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algorithm&amp;proposed</a:t>
            </a:r>
            <a:r>
              <a:rPr lang="en-US" altLang="ko-KR" dirty="0"/>
              <a:t> system</a:t>
            </a:r>
          </a:p>
          <a:p>
            <a:r>
              <a:rPr lang="ko-KR" altLang="en-US" dirty="0"/>
              <a:t>시스템 도식화를 보면서 알고리즘을 </a:t>
            </a:r>
            <a:r>
              <a:rPr lang="ko-KR" altLang="en-US" dirty="0" err="1"/>
              <a:t>설명드리자면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사용자가 어플리케이션에 동영상을 업로드하면 동영상에서 프레임을 뽑아 이미지를 만들고</a:t>
            </a:r>
          </a:p>
          <a:p>
            <a:r>
              <a:rPr lang="ko-KR" altLang="en-US" dirty="0"/>
              <a:t>그 프레임속의 색깔과 명암으로 유사도를 측정하여 클러스터링을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사진 </a:t>
            </a:r>
            <a:r>
              <a:rPr lang="ko-KR" altLang="en-US" dirty="0" err="1"/>
              <a:t>갯수가</a:t>
            </a:r>
            <a:r>
              <a:rPr lang="ko-KR" altLang="en-US" dirty="0"/>
              <a:t> 일정기준이상이 되는 클러스터에서만 그 클러스터를 대표하는 </a:t>
            </a:r>
            <a:r>
              <a:rPr lang="en-US" altLang="ko-KR" dirty="0"/>
              <a:t>key-frame</a:t>
            </a:r>
            <a:r>
              <a:rPr lang="ko-KR" altLang="en-US" dirty="0"/>
              <a:t>을 뽑습니다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뽑은 </a:t>
            </a:r>
            <a:r>
              <a:rPr lang="en-US" altLang="ko-KR" dirty="0"/>
              <a:t>key-frame</a:t>
            </a:r>
            <a:r>
              <a:rPr lang="ko-KR" altLang="en-US" dirty="0"/>
              <a:t>을 서버로 전송하면 서버에서 미리 </a:t>
            </a:r>
            <a:r>
              <a:rPr lang="ko-KR" altLang="en-US" dirty="0" err="1"/>
              <a:t>학습시켜놓은</a:t>
            </a:r>
            <a:r>
              <a:rPr lang="ko-KR" altLang="en-US" dirty="0"/>
              <a:t> </a:t>
            </a:r>
            <a:r>
              <a:rPr lang="en-US" altLang="ko-KR" dirty="0"/>
              <a:t>Mask R-CNN</a:t>
            </a:r>
            <a:r>
              <a:rPr lang="ko-KR" altLang="en-US" dirty="0"/>
              <a:t>이 </a:t>
            </a:r>
          </a:p>
          <a:p>
            <a:r>
              <a:rPr lang="ko-KR" altLang="en-US" dirty="0"/>
              <a:t>이미지 속의 인스턴스들을 구분해내어 </a:t>
            </a:r>
            <a:r>
              <a:rPr lang="en-US" altLang="ko-KR" dirty="0"/>
              <a:t>instance mask</a:t>
            </a:r>
            <a:r>
              <a:rPr lang="ko-KR" altLang="en-US" dirty="0"/>
              <a:t>를 생성한후 </a:t>
            </a:r>
          </a:p>
          <a:p>
            <a:r>
              <a:rPr lang="en-US" altLang="ko-KR" dirty="0"/>
              <a:t>masked image</a:t>
            </a:r>
            <a:r>
              <a:rPr lang="ko-KR" altLang="en-US" dirty="0"/>
              <a:t>와 </a:t>
            </a:r>
            <a:r>
              <a:rPr lang="ko-KR" altLang="en-US" dirty="0" err="1"/>
              <a:t>원본이미지를</a:t>
            </a:r>
            <a:r>
              <a:rPr lang="ko-KR" altLang="en-US" dirty="0"/>
              <a:t> 인스턴스의 모양 및 화풍을 변화시키는 모델에 입력으로 넣어</a:t>
            </a:r>
          </a:p>
          <a:p>
            <a:r>
              <a:rPr lang="ko-KR" altLang="en-US" dirty="0"/>
              <a:t>사진을 변환합니다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변환된 이미지를 다시 어플리케이션으로 보내 사용자가 고른 레이아웃에 맞추어 만화로 만듭니다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11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5.</a:t>
            </a:r>
            <a:r>
              <a:rPr lang="ko-KR" altLang="en-US" dirty="0"/>
              <a:t>저희는 </a:t>
            </a:r>
            <a:r>
              <a:rPr lang="en-US" altLang="ko-KR" dirty="0"/>
              <a:t>key-frame extraction </a:t>
            </a:r>
            <a:r>
              <a:rPr lang="ko-KR" altLang="en-US" dirty="0"/>
              <a:t>까지 구현을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구현을 하는 과정에서 사용자가 저희 서비스를 이용할 때 어떤 동영상을 만화로 </a:t>
            </a:r>
            <a:r>
              <a:rPr lang="ko-KR" altLang="en-US" dirty="0" err="1"/>
              <a:t>바꾸고싶을지</a:t>
            </a:r>
            <a:r>
              <a:rPr lang="ko-KR" altLang="en-US" dirty="0"/>
              <a:t> 생각해보았습니다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생각하기에는 그냥 자연환경을 찍은 동영상보다는 친구들끼리 노는 영상이나 애완동물이 나오는 영상 </a:t>
            </a:r>
            <a:r>
              <a:rPr lang="ko-KR" altLang="en-US" dirty="0" err="1"/>
              <a:t>처럼</a:t>
            </a:r>
            <a:endParaRPr lang="ko-KR" altLang="en-US" dirty="0"/>
          </a:p>
          <a:p>
            <a:r>
              <a:rPr lang="ko-KR" altLang="en-US" dirty="0"/>
              <a:t>확실한 객체가 있는 동영상을 만화로 바꾸고 싶어할 것 같았습니다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여기서 논문에 있는 방법대로 프레임끼리 유사도 측정하고 클러스터링 후 대표 키프레임을 뽑는 방식으로</a:t>
            </a:r>
          </a:p>
          <a:p>
            <a:r>
              <a:rPr lang="en-US" altLang="ko-KR" dirty="0"/>
              <a:t>key-frame</a:t>
            </a:r>
            <a:r>
              <a:rPr lang="ko-KR" altLang="en-US" dirty="0"/>
              <a:t>을 뽑아봤는데 동영상 안에서 객체가 있는 컷은 충분히 나오지 않았습니다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242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그래서 저희는 기존의 </a:t>
            </a:r>
            <a:r>
              <a:rPr lang="en-US" altLang="ko-KR" dirty="0"/>
              <a:t>key-frame extraction </a:t>
            </a:r>
            <a:r>
              <a:rPr lang="ko-KR" altLang="en-US" dirty="0"/>
              <a:t>과정에 </a:t>
            </a:r>
            <a:r>
              <a:rPr lang="en-US" altLang="ko-KR" dirty="0"/>
              <a:t>object detection</a:t>
            </a:r>
            <a:r>
              <a:rPr lang="ko-KR" altLang="en-US" dirty="0"/>
              <a:t>을 접목하였습니다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클러스터링까지 마친 상태에서 각 클러스터를 대표하는 이미지마다 이미지 안에 어떤 오브젝트가 있는지 라벨로 저장하고</a:t>
            </a:r>
          </a:p>
          <a:p>
            <a:r>
              <a:rPr lang="en-US" altLang="ko-KR" dirty="0"/>
              <a:t>Key-frame</a:t>
            </a:r>
            <a:r>
              <a:rPr lang="ko-KR" altLang="en-US" dirty="0"/>
              <a:t>을 </a:t>
            </a:r>
            <a:r>
              <a:rPr lang="ko-KR" altLang="en-US" dirty="0" err="1"/>
              <a:t>뽑을때</a:t>
            </a:r>
            <a:r>
              <a:rPr lang="ko-KR" altLang="en-US" dirty="0"/>
              <a:t> 이미지 안에 저희가 설정한 라벨이 있으면 </a:t>
            </a:r>
            <a:r>
              <a:rPr lang="en-US" altLang="ko-KR" dirty="0"/>
              <a:t>(ex) person) </a:t>
            </a:r>
            <a:r>
              <a:rPr lang="ko-KR" altLang="en-US" dirty="0"/>
              <a:t>가중치를 줘서 </a:t>
            </a:r>
          </a:p>
          <a:p>
            <a:r>
              <a:rPr lang="ko-KR" altLang="en-US" dirty="0"/>
              <a:t>그 이미지가 더 잘 뽑히게 했습니다</a:t>
            </a:r>
            <a:r>
              <a:rPr lang="en-US" altLang="ko-KR" dirty="0"/>
              <a:t>. Object </a:t>
            </a:r>
            <a:r>
              <a:rPr lang="en-US" altLang="ko-KR" dirty="0" err="1"/>
              <a:t>detectio</a:t>
            </a:r>
            <a:r>
              <a:rPr lang="ko-KR" altLang="en-US" dirty="0"/>
              <a:t>에서는 </a:t>
            </a:r>
            <a:r>
              <a:rPr lang="en-US" altLang="ko-KR" dirty="0"/>
              <a:t>yolo</a:t>
            </a:r>
            <a:r>
              <a:rPr lang="ko-KR" altLang="en-US" dirty="0"/>
              <a:t>라는 모델을 사용하였습니다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mask </a:t>
            </a:r>
            <a:r>
              <a:rPr lang="en-US" altLang="ko-KR" dirty="0" err="1"/>
              <a:t>rcnn</a:t>
            </a:r>
            <a:r>
              <a:rPr lang="ko-KR" altLang="en-US" dirty="0"/>
              <a:t>보다 정확도는 조금 떨어지지만 실시간을 목표로 만든 빠른 모델로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key frame extraction </a:t>
            </a:r>
            <a:r>
              <a:rPr lang="ko-KR" altLang="en-US" dirty="0"/>
              <a:t>까지는 서버가 아닌 </a:t>
            </a:r>
            <a:r>
              <a:rPr lang="ko-KR" altLang="en-US" dirty="0" err="1"/>
              <a:t>어플에서</a:t>
            </a:r>
            <a:r>
              <a:rPr lang="ko-KR" altLang="en-US" dirty="0"/>
              <a:t> </a:t>
            </a:r>
            <a:r>
              <a:rPr lang="ko-KR" altLang="en-US" dirty="0" err="1"/>
              <a:t>돌릴것으로</a:t>
            </a:r>
            <a:r>
              <a:rPr lang="ko-KR" altLang="en-US" dirty="0"/>
              <a:t> 계획해서 이 모델을 사용했습니다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15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이제 실제로 저희가 </a:t>
            </a:r>
            <a:r>
              <a:rPr lang="en-US" altLang="ko-KR" dirty="0"/>
              <a:t>test</a:t>
            </a:r>
            <a:r>
              <a:rPr lang="ko-KR" altLang="en-US" dirty="0"/>
              <a:t>한 결과를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</a:t>
            </a:r>
            <a:r>
              <a:rPr lang="en-US" altLang="ko-KR" dirty="0"/>
              <a:t> 30</a:t>
            </a:r>
            <a:r>
              <a:rPr lang="ko-KR" altLang="en-US" dirty="0"/>
              <a:t>초</a:t>
            </a:r>
            <a:r>
              <a:rPr lang="en-US" altLang="ko-KR" dirty="0"/>
              <a:t>, 60</a:t>
            </a:r>
            <a:r>
              <a:rPr lang="ko-KR" altLang="en-US" dirty="0"/>
              <a:t>초</a:t>
            </a:r>
            <a:r>
              <a:rPr lang="en-US" altLang="ko-KR" dirty="0"/>
              <a:t>, 2</a:t>
            </a:r>
            <a:r>
              <a:rPr lang="ko-KR" altLang="en-US" dirty="0" err="1"/>
              <a:t>분짜리</a:t>
            </a:r>
            <a:r>
              <a:rPr lang="ko-KR" altLang="en-US" dirty="0"/>
              <a:t> 동영상을 </a:t>
            </a:r>
            <a:endParaRPr lang="en-US" altLang="ko-KR" dirty="0"/>
          </a:p>
          <a:p>
            <a:r>
              <a:rPr lang="en-US" altLang="ko-KR" dirty="0"/>
              <a:t>Object detection </a:t>
            </a:r>
            <a:r>
              <a:rPr lang="ko-KR" altLang="en-US" dirty="0"/>
              <a:t>없이 </a:t>
            </a:r>
            <a:r>
              <a:rPr lang="en-US" altLang="ko-KR" dirty="0"/>
              <a:t>keyframe</a:t>
            </a:r>
            <a:r>
              <a:rPr lang="ko-KR" altLang="en-US" dirty="0"/>
              <a:t>을 </a:t>
            </a:r>
            <a:r>
              <a:rPr lang="ko-KR" altLang="en-US" dirty="0" err="1"/>
              <a:t>뽑았을때와</a:t>
            </a:r>
            <a:r>
              <a:rPr lang="ko-KR" altLang="en-US" dirty="0"/>
              <a:t> </a:t>
            </a:r>
            <a:r>
              <a:rPr lang="en-US" altLang="ko-KR" dirty="0"/>
              <a:t>object detection</a:t>
            </a:r>
            <a:r>
              <a:rPr lang="ko-KR" altLang="en-US" dirty="0"/>
              <a:t>을 추가해서 </a:t>
            </a:r>
            <a:r>
              <a:rPr lang="en-US" altLang="ko-KR" dirty="0"/>
              <a:t>key-frame</a:t>
            </a:r>
            <a:r>
              <a:rPr lang="ko-KR" altLang="en-US" dirty="0"/>
              <a:t>을 </a:t>
            </a:r>
            <a:r>
              <a:rPr lang="ko-KR" altLang="en-US" dirty="0" err="1"/>
              <a:t>뽑았을때의</a:t>
            </a:r>
            <a:r>
              <a:rPr lang="ko-KR" altLang="en-US" dirty="0"/>
              <a:t> 결과를 가중치를 달리하여 비교해보았습니다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Test</a:t>
            </a:r>
            <a:r>
              <a:rPr lang="ko-KR" altLang="en-US" dirty="0"/>
              <a:t>에서 가중치를 둔 </a:t>
            </a:r>
            <a:r>
              <a:rPr lang="en-US" altLang="ko-KR" dirty="0"/>
              <a:t>label</a:t>
            </a:r>
            <a:r>
              <a:rPr lang="ko-KR" altLang="en-US" dirty="0"/>
              <a:t>은 </a:t>
            </a:r>
            <a:r>
              <a:rPr lang="en-US" altLang="ko-KR" dirty="0"/>
              <a:t>person, </a:t>
            </a:r>
            <a:r>
              <a:rPr lang="ko-KR" altLang="en-US" dirty="0"/>
              <a:t>사람입니다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 관계상 발표에서는 </a:t>
            </a:r>
            <a:r>
              <a:rPr lang="en-US" altLang="ko-KR" dirty="0"/>
              <a:t>1</a:t>
            </a:r>
            <a:r>
              <a:rPr lang="ko-KR" altLang="en-US" dirty="0" err="1"/>
              <a:t>분짜리</a:t>
            </a:r>
            <a:r>
              <a:rPr lang="ko-KR" altLang="en-US" dirty="0"/>
              <a:t> 동영상을 예시로 들겠습니다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1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8. 1</a:t>
            </a:r>
            <a:r>
              <a:rPr lang="ko-KR" altLang="en-US" dirty="0" err="1"/>
              <a:t>분짜리</a:t>
            </a:r>
            <a:r>
              <a:rPr lang="ko-KR" altLang="en-US" dirty="0"/>
              <a:t> 영상을 오브젝트 </a:t>
            </a:r>
            <a:r>
              <a:rPr lang="ko-KR" altLang="en-US" dirty="0" err="1"/>
              <a:t>디텍션</a:t>
            </a:r>
            <a:r>
              <a:rPr lang="ko-KR" altLang="en-US" dirty="0"/>
              <a:t> 없이 키 </a:t>
            </a:r>
            <a:r>
              <a:rPr lang="ko-KR" altLang="en-US" dirty="0" err="1"/>
              <a:t>익스트랙션</a:t>
            </a:r>
            <a:r>
              <a:rPr lang="ko-KR" altLang="en-US" dirty="0"/>
              <a:t> 한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</a:t>
            </a:r>
            <a:r>
              <a:rPr lang="en-US" altLang="ko-KR" dirty="0"/>
              <a:t> 11</a:t>
            </a:r>
            <a:r>
              <a:rPr lang="ko-KR" altLang="en-US" dirty="0"/>
              <a:t>장의 사진이 뽑혔고 그중 사람이 들어가 있는 사진은 </a:t>
            </a:r>
            <a:r>
              <a:rPr lang="en-US" altLang="ko-KR" dirty="0"/>
              <a:t>3</a:t>
            </a:r>
            <a:r>
              <a:rPr lang="ko-KR" altLang="en-US" dirty="0"/>
              <a:t>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198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다음은 </a:t>
            </a:r>
            <a:r>
              <a:rPr lang="en-US" altLang="ko-KR" dirty="0"/>
              <a:t>object </a:t>
            </a:r>
            <a:r>
              <a:rPr lang="en-US" altLang="ko-KR" dirty="0" err="1"/>
              <a:t>dection</a:t>
            </a:r>
            <a:r>
              <a:rPr lang="ko-KR" altLang="en-US" dirty="0"/>
              <a:t>을 추가하여 가중치를 </a:t>
            </a:r>
            <a:r>
              <a:rPr lang="en-US" altLang="ko-KR" dirty="0"/>
              <a:t>3</a:t>
            </a:r>
            <a:r>
              <a:rPr lang="ko-KR" altLang="en-US" dirty="0"/>
              <a:t>으로 설정하고 </a:t>
            </a:r>
            <a:r>
              <a:rPr lang="en-US" altLang="ko-KR" dirty="0"/>
              <a:t>key frame</a:t>
            </a:r>
            <a:r>
              <a:rPr lang="ko-KR" altLang="en-US" dirty="0"/>
              <a:t>을 뽑은 결과입니다</a:t>
            </a:r>
            <a:r>
              <a:rPr lang="en-US" altLang="ko-KR" dirty="0"/>
              <a:t>. </a:t>
            </a:r>
            <a:r>
              <a:rPr lang="ko-KR" altLang="en-US" dirty="0"/>
              <a:t>그전에는 없던 사람 사진이 하나 추가되어 총 </a:t>
            </a:r>
            <a:r>
              <a:rPr lang="en-US" altLang="ko-KR" dirty="0"/>
              <a:t>12</a:t>
            </a:r>
            <a:r>
              <a:rPr lang="ko-KR" altLang="en-US" dirty="0"/>
              <a:t>장의 사진이 나왔습니다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47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F9C09-05EE-4AF1-BDD9-B41820B30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BB29A4-F14E-478C-A069-4213615AD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9D157-4E57-4232-AB80-60F79290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69C9-A953-4F1B-BCD9-EEC90E7BF078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6E250C-26CD-4FBC-9CF3-70591669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97AFC-0F0B-45E8-A0BC-DFC43B12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4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AF00A-994E-474F-B565-B60BEE25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9CB466-4B61-46DF-AC15-821CF9468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DFAD8-57DB-4394-976E-8654881E9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6844-FE5F-4C67-9D39-D0A598376013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4709C-3116-4FC6-B0D5-D84F57A3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5494A-4C34-4DD9-B8A1-618B435A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3BC7F4-6F53-42FE-AC72-4BA578E7C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F6EF8D-2D17-4611-90AF-2AADF2149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3E1E9-4CBD-4E14-96C6-CEFC8C03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A3E9-00AE-4191-A7CB-90B9A8A87939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57F45-7D83-4DED-8EE3-8A46B6C8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66E1D-209C-44D4-ABFF-8267B73D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9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5A75A-C5CB-4B28-A332-1742615B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7F445-CCC9-4C31-B91C-CBBE4031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BC598-E3BD-4EDA-A2B9-35D9705C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5195-70E8-44A9-97D9-D582A34F3481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58A7A-5FE1-4E1E-8C72-A9A36786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6503A-4424-4831-8BD2-F0F3C245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6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F8A9E-425B-4B84-8573-103717F4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F099A2-B2D4-4856-917E-2CAED461D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20894-8AD0-4F1F-AA74-667E9B755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45F7-4703-401B-B0E6-5F1401976B8B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9D116-FF89-47AB-8EE5-41F1997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DDA17-A021-408B-99C9-DF169D70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0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36C5B-803C-43E4-81D2-782D042B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E9242-E5EC-4B7F-922A-40FDFF3F4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08770F-9A32-40AF-A4AF-AA5A825DA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05520C-C512-41E5-A001-8A31F909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F5A2-19FB-4541-A712-0633C0FBB2C3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99A6D8-CB48-4BAC-A2CB-A1BADD07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D298F-5656-430F-BC76-ACAB2988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4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EB011-DEFD-4CC2-B26B-4C2F118F5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0FA81D-33AB-4903-8674-4D4B386FB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45D640-07C5-4DD4-A953-70921BF4C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D0D88-A6B1-4093-82B0-1FE8B15BD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F0D71E-3BEF-4DE9-9C66-C5BE6C112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8B1B69-7B56-489F-A2D2-28012DA5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3C48-5F78-46AE-82EB-38C3F5F55329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15A2E1-1293-4D1A-B1D2-7C4676A0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83FCB1-DC5F-4EFC-A08B-A178E69E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6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A0C40-1E00-4B1D-A964-49208838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36F912-0674-4F61-843C-EEBD94BD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739C-C95A-4BA2-A007-10192B86081E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17DB05-144F-430A-8949-97397DD6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7A97D3-3475-4FA1-99E1-28462ED4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19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D55446-DF6B-4235-931B-F2014F55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5D79-C4B4-4355-88B9-DE34CE8D205D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102356-00F8-408E-8EF6-2DA348B3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A76F7-6A68-488A-BCAE-994F9862D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6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445CE-FAF6-439E-B140-1F7726B2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943B8-1992-4A27-8B14-07AAD507D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135638-D53D-4793-874F-C7477FF03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4E6AF-68F5-4F89-AD53-B0B43F8F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FB45-BCD2-4776-A742-421C199976F7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9F635-B853-4D3C-8C32-D0823A7E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E58652-88E4-4E7C-B338-5721B5C7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1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8BDC0-17D4-46F8-BA35-1C680333E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9D60E7-B6B8-418C-9088-2E624ECF1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6379BC-5F97-43A0-928E-6461BD167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DB8BF3-1059-46C7-9B2D-6A803771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498D-98F0-4138-B531-1489BF694B48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F2D0AB-6552-4BF5-9550-92628E05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9E2A5B-FEF8-4CA9-9D8B-EC099DA7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EF4E56-3836-47F3-A39D-0C58A408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B32ED-6365-4D38-8F65-E56910E38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ED8E9-49AA-4B39-B29D-3556C1A3C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B5336-3866-41FF-8761-CFAB02931220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4BF8D-E02F-4884-AA5A-B0A8C23CD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2DFF-426D-40EB-8295-73790D0C2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2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6.jpg"/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2.jpg"/><Relationship Id="rId5" Type="http://schemas.openxmlformats.org/officeDocument/2006/relationships/image" Target="../media/image9.jpg"/><Relationship Id="rId15" Type="http://schemas.openxmlformats.org/officeDocument/2006/relationships/image" Target="../media/image17.jpg"/><Relationship Id="rId10" Type="http://schemas.openxmlformats.org/officeDocument/2006/relationships/image" Target="../media/image4.jpg"/><Relationship Id="rId4" Type="http://schemas.openxmlformats.org/officeDocument/2006/relationships/image" Target="../media/image15.jpg"/><Relationship Id="rId9" Type="http://schemas.openxmlformats.org/officeDocument/2006/relationships/image" Target="../media/image16.jpg"/><Relationship Id="rId1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jpg"/><Relationship Id="rId3" Type="http://schemas.openxmlformats.org/officeDocument/2006/relationships/image" Target="../media/image9.jpg"/><Relationship Id="rId7" Type="http://schemas.openxmlformats.org/officeDocument/2006/relationships/image" Target="../media/image4.jpg"/><Relationship Id="rId12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4.jpg"/><Relationship Id="rId5" Type="http://schemas.openxmlformats.org/officeDocument/2006/relationships/image" Target="../media/image10.jpg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6.jpg"/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2.jpg"/><Relationship Id="rId5" Type="http://schemas.openxmlformats.org/officeDocument/2006/relationships/image" Target="../media/image9.jpg"/><Relationship Id="rId10" Type="http://schemas.openxmlformats.org/officeDocument/2006/relationships/image" Target="../media/image4.jpg"/><Relationship Id="rId4" Type="http://schemas.openxmlformats.org/officeDocument/2006/relationships/image" Target="../media/image15.jpg"/><Relationship Id="rId9" Type="http://schemas.openxmlformats.org/officeDocument/2006/relationships/image" Target="../media/image16.jpg"/><Relationship Id="rId1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A5D285C-2F40-4324-86FC-D078EC334AAC}"/>
              </a:ext>
            </a:extLst>
          </p:cNvPr>
          <p:cNvSpPr/>
          <p:nvPr/>
        </p:nvSpPr>
        <p:spPr>
          <a:xfrm>
            <a:off x="3549315" y="1656527"/>
            <a:ext cx="4969595" cy="1057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961055-E28D-4192-8576-F2F6411D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839F-2C68-490D-9EB7-A4E931B59FEE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973B2F-4FB4-419D-919F-D704841C918A}"/>
              </a:ext>
            </a:extLst>
          </p:cNvPr>
          <p:cNvSpPr/>
          <p:nvPr/>
        </p:nvSpPr>
        <p:spPr>
          <a:xfrm>
            <a:off x="3154635" y="2002532"/>
            <a:ext cx="5455965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8877FA-9456-4943-A9C7-EA545A1DA7F9}"/>
              </a:ext>
            </a:extLst>
          </p:cNvPr>
          <p:cNvSpPr/>
          <p:nvPr/>
        </p:nvSpPr>
        <p:spPr>
          <a:xfrm>
            <a:off x="3940942" y="1534279"/>
            <a:ext cx="4186338" cy="1301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CB964-E116-4473-BAF4-60118539AED9}"/>
              </a:ext>
            </a:extLst>
          </p:cNvPr>
          <p:cNvSpPr txBox="1"/>
          <p:nvPr/>
        </p:nvSpPr>
        <p:spPr>
          <a:xfrm>
            <a:off x="3741821" y="1754208"/>
            <a:ext cx="4549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atin typeface="Abadi" panose="020B0604020202020204" pitchFamily="34" charset="0"/>
              </a:rPr>
              <a:t>Your Cartoon 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9B267-B7B9-4555-A28B-8D71994E719B}"/>
              </a:ext>
            </a:extLst>
          </p:cNvPr>
          <p:cNvSpPr txBox="1"/>
          <p:nvPr/>
        </p:nvSpPr>
        <p:spPr>
          <a:xfrm>
            <a:off x="7882509" y="4655722"/>
            <a:ext cx="2857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B611155 </a:t>
            </a:r>
            <a:r>
              <a:rPr lang="ko-KR" altLang="en-US" sz="1400" dirty="0"/>
              <a:t>이유진</a:t>
            </a:r>
            <a:endParaRPr lang="en-US" altLang="ko-KR" sz="1400" dirty="0"/>
          </a:p>
          <a:p>
            <a:pPr algn="r"/>
            <a:r>
              <a:rPr lang="en-US" altLang="ko-KR" sz="1400" dirty="0"/>
              <a:t>B511064 </a:t>
            </a:r>
            <a:r>
              <a:rPr lang="ko-KR" altLang="en-US" sz="1400" dirty="0" err="1"/>
              <a:t>박성춘</a:t>
            </a:r>
            <a:endParaRPr lang="en-US" altLang="ko-KR" sz="1400" dirty="0"/>
          </a:p>
          <a:p>
            <a:pPr algn="r"/>
            <a:r>
              <a:rPr lang="en-US" altLang="ko-KR" sz="1400" dirty="0"/>
              <a:t>B511157 </a:t>
            </a:r>
            <a:r>
              <a:rPr lang="ko-KR" altLang="en-US" sz="1400" dirty="0"/>
              <a:t>이현수</a:t>
            </a:r>
            <a:endParaRPr lang="en-US" altLang="ko-KR" sz="1400" dirty="0"/>
          </a:p>
          <a:p>
            <a:pPr algn="r"/>
            <a:r>
              <a:rPr lang="en-US" altLang="ko-KR" sz="1400" dirty="0"/>
              <a:t>B511170 </a:t>
            </a:r>
            <a:r>
              <a:rPr lang="ko-KR" altLang="en-US" sz="1400" dirty="0" err="1"/>
              <a:t>장형주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DF977-6CBA-4A6F-A9D8-08E44771FDAA}"/>
              </a:ext>
            </a:extLst>
          </p:cNvPr>
          <p:cNvSpPr txBox="1"/>
          <p:nvPr/>
        </p:nvSpPr>
        <p:spPr>
          <a:xfrm>
            <a:off x="5056119" y="3059668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Final Presentation</a:t>
            </a:r>
            <a:endParaRPr lang="ko-KR" alt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1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 test _ object detection weight 5</a:t>
            </a:r>
            <a:endParaRPr lang="ko-KR" altLang="en-US" dirty="0"/>
          </a:p>
        </p:txBody>
      </p:sp>
      <p:pic>
        <p:nvPicPr>
          <p:cNvPr id="6" name="내용 개체 틀 5" descr="천장, 실내, 테이블, 건물이(가) 표시된 사진&#10;&#10;자동 생성된 설명">
            <a:extLst>
              <a:ext uri="{FF2B5EF4-FFF2-40B4-BE49-F238E27FC236}">
                <a16:creationId xmlns:a16="http://schemas.microsoft.com/office/drawing/2014/main" id="{5E57999D-E772-4566-AA1B-CD1B42CDD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75" y="1355395"/>
            <a:ext cx="2816527" cy="158429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036" y="6247921"/>
            <a:ext cx="754367" cy="104482"/>
          </a:xfrm>
        </p:spPr>
        <p:txBody>
          <a:bodyPr/>
          <a:lstStyle/>
          <a:p>
            <a:fld id="{D71B2C04-BDE4-49A6-8BF8-D59F1414BF4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 descr="실내, 창문, 건물, 방이(가) 표시된 사진&#10;&#10;자동 생성된 설명">
            <a:extLst>
              <a:ext uri="{FF2B5EF4-FFF2-40B4-BE49-F238E27FC236}">
                <a16:creationId xmlns:a16="http://schemas.microsoft.com/office/drawing/2014/main" id="{C306D5CD-451B-4267-8DE0-D9334A50F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36" y="1372315"/>
            <a:ext cx="2816527" cy="1584296"/>
          </a:xfrm>
          <a:prstGeom prst="rect">
            <a:avLst/>
          </a:prstGeom>
        </p:spPr>
      </p:pic>
      <p:pic>
        <p:nvPicPr>
          <p:cNvPr id="10" name="그림 9" descr="사람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FB697918-EF90-4B27-ACE3-CBF94ED82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8519"/>
            <a:ext cx="2339092" cy="1315738"/>
          </a:xfrm>
          <a:prstGeom prst="rect">
            <a:avLst/>
          </a:prstGeom>
        </p:spPr>
      </p:pic>
      <p:pic>
        <p:nvPicPr>
          <p:cNvPr id="12" name="그림 11" descr="자연, 일몰, 평면이(가) 표시된 사진&#10;&#10;자동 생성된 설명">
            <a:extLst>
              <a:ext uri="{FF2B5EF4-FFF2-40B4-BE49-F238E27FC236}">
                <a16:creationId xmlns:a16="http://schemas.microsoft.com/office/drawing/2014/main" id="{91011BD5-5075-423D-A5BA-EE239E44C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70" y="3181981"/>
            <a:ext cx="2339092" cy="1315738"/>
          </a:xfrm>
          <a:prstGeom prst="rect">
            <a:avLst/>
          </a:prstGeom>
        </p:spPr>
      </p:pic>
      <p:pic>
        <p:nvPicPr>
          <p:cNvPr id="14" name="그림 13" descr="잔디, 실외, 사람, 평야이(가) 표시된 사진&#10;&#10;자동 생성된 설명">
            <a:extLst>
              <a:ext uri="{FF2B5EF4-FFF2-40B4-BE49-F238E27FC236}">
                <a16:creationId xmlns:a16="http://schemas.microsoft.com/office/drawing/2014/main" id="{0DCFBB4D-AB56-454F-B329-9B6B3FBB5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89" y="3188519"/>
            <a:ext cx="2339092" cy="1315738"/>
          </a:xfrm>
          <a:prstGeom prst="rect">
            <a:avLst/>
          </a:prstGeom>
        </p:spPr>
      </p:pic>
      <p:pic>
        <p:nvPicPr>
          <p:cNvPr id="16" name="그림 15" descr="사람, 실내, 테이블, 여자이(가) 표시된 사진&#10;&#10;자동 생성된 설명">
            <a:extLst>
              <a:ext uri="{FF2B5EF4-FFF2-40B4-BE49-F238E27FC236}">
                <a16:creationId xmlns:a16="http://schemas.microsoft.com/office/drawing/2014/main" id="{B1FF93DA-B8CE-4A61-9A4D-27D3645ED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908" y="3181981"/>
            <a:ext cx="2339092" cy="1315738"/>
          </a:xfrm>
          <a:prstGeom prst="rect">
            <a:avLst/>
          </a:prstGeom>
        </p:spPr>
      </p:pic>
      <p:pic>
        <p:nvPicPr>
          <p:cNvPr id="18" name="그림 17" descr="잔디, 실외, 사람, 의류이(가) 표시된 사진&#10;&#10;자동 생성된 설명">
            <a:extLst>
              <a:ext uri="{FF2B5EF4-FFF2-40B4-BE49-F238E27FC236}">
                <a16:creationId xmlns:a16="http://schemas.microsoft.com/office/drawing/2014/main" id="{58FECA82-638E-425A-9E73-D50D1EF9B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0" y="4810329"/>
            <a:ext cx="2816527" cy="1584296"/>
          </a:xfrm>
          <a:prstGeom prst="rect">
            <a:avLst/>
          </a:prstGeom>
        </p:spPr>
      </p:pic>
      <p:pic>
        <p:nvPicPr>
          <p:cNvPr id="20" name="그림 19" descr="잔디, 실외, 평야, 녹색이(가) 표시된 사진&#10;&#10;자동 생성된 설명">
            <a:extLst>
              <a:ext uri="{FF2B5EF4-FFF2-40B4-BE49-F238E27FC236}">
                <a16:creationId xmlns:a16="http://schemas.microsoft.com/office/drawing/2014/main" id="{05F5923B-5575-4F22-87D6-51BC3D9CCA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398" y="4809412"/>
            <a:ext cx="2816527" cy="1584296"/>
          </a:xfrm>
          <a:prstGeom prst="rect">
            <a:avLst/>
          </a:prstGeom>
        </p:spPr>
      </p:pic>
      <p:pic>
        <p:nvPicPr>
          <p:cNvPr id="22" name="그림 21" descr="물, 실외, 보기, 구름이(가) 표시된 사진&#10;&#10;자동 생성된 설명">
            <a:extLst>
              <a:ext uri="{FF2B5EF4-FFF2-40B4-BE49-F238E27FC236}">
                <a16:creationId xmlns:a16="http://schemas.microsoft.com/office/drawing/2014/main" id="{2E9CDE3F-0389-45F4-8846-9E37D89166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75" y="4794407"/>
            <a:ext cx="2816527" cy="1584296"/>
          </a:xfrm>
          <a:prstGeom prst="rect">
            <a:avLst/>
          </a:prstGeom>
        </p:spPr>
      </p:pic>
      <p:pic>
        <p:nvPicPr>
          <p:cNvPr id="24" name="그림 23" descr="실외, 해변, 물, 비행이(가) 표시된 사진&#10;&#10;자동 생성된 설명">
            <a:extLst>
              <a:ext uri="{FF2B5EF4-FFF2-40B4-BE49-F238E27FC236}">
                <a16:creationId xmlns:a16="http://schemas.microsoft.com/office/drawing/2014/main" id="{24B9F5DC-356C-481A-A48E-72613E58A8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36" y="4794406"/>
            <a:ext cx="2816527" cy="1584296"/>
          </a:xfrm>
          <a:prstGeom prst="rect">
            <a:avLst/>
          </a:prstGeom>
        </p:spPr>
      </p:pic>
      <p:pic>
        <p:nvPicPr>
          <p:cNvPr id="26" name="그림 25" descr="물, 실외, 사람, 자연이(가) 표시된 사진&#10;&#10;자동 생성된 설명">
            <a:extLst>
              <a:ext uri="{FF2B5EF4-FFF2-40B4-BE49-F238E27FC236}">
                <a16:creationId xmlns:a16="http://schemas.microsoft.com/office/drawing/2014/main" id="{6033C23F-1673-459F-8BDC-DA279393AE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7" y="1372315"/>
            <a:ext cx="2816527" cy="1584296"/>
          </a:xfrm>
          <a:prstGeom prst="rect">
            <a:avLst/>
          </a:prstGeom>
        </p:spPr>
      </p:pic>
      <p:pic>
        <p:nvPicPr>
          <p:cNvPr id="28" name="그림 27" descr="잔디, 담장, 실외, 산이(가) 표시된 사진&#10;&#10;자동 생성된 설명">
            <a:extLst>
              <a:ext uri="{FF2B5EF4-FFF2-40B4-BE49-F238E27FC236}">
                <a16:creationId xmlns:a16="http://schemas.microsoft.com/office/drawing/2014/main" id="{55D453D5-A909-43B5-912E-43C9CB725D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399" y="1372316"/>
            <a:ext cx="2816527" cy="158429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76A5D-7723-46F2-A828-B071369A8977}"/>
              </a:ext>
            </a:extLst>
          </p:cNvPr>
          <p:cNvSpPr/>
          <p:nvPr/>
        </p:nvSpPr>
        <p:spPr>
          <a:xfrm>
            <a:off x="2424619" y="3109241"/>
            <a:ext cx="2493524" cy="15842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앉아있는, 사람, 테이블, 여자이(가) 표시된 사진&#10;&#10;자동 생성된 설명">
            <a:extLst>
              <a:ext uri="{FF2B5EF4-FFF2-40B4-BE49-F238E27FC236}">
                <a16:creationId xmlns:a16="http://schemas.microsoft.com/office/drawing/2014/main" id="{06FD6552-F8F4-407C-BA4A-D4A4EB873F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46" y="3197976"/>
            <a:ext cx="2339092" cy="1315738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31BA78-59CE-4FD2-8227-9304625C4F07}"/>
              </a:ext>
            </a:extLst>
          </p:cNvPr>
          <p:cNvCxnSpPr>
            <a:cxnSpLocks/>
          </p:cNvCxnSpPr>
          <p:nvPr/>
        </p:nvCxnSpPr>
        <p:spPr>
          <a:xfrm>
            <a:off x="838200" y="453056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97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08"/>
            <a:ext cx="10515600" cy="1325563"/>
          </a:xfrm>
        </p:spPr>
        <p:txBody>
          <a:bodyPr/>
          <a:lstStyle/>
          <a:p>
            <a:r>
              <a:rPr lang="en-US" altLang="ko-KR" dirty="0"/>
              <a:t> test</a:t>
            </a:r>
            <a:r>
              <a:rPr lang="ko-KR" altLang="en-US" dirty="0"/>
              <a:t> 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3338FEEA-FDC6-410E-B80D-F808085C9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069104"/>
              </p:ext>
            </p:extLst>
          </p:nvPr>
        </p:nvGraphicFramePr>
        <p:xfrm>
          <a:off x="939836" y="2808336"/>
          <a:ext cx="942489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9978">
                  <a:extLst>
                    <a:ext uri="{9D8B030D-6E8A-4147-A177-3AD203B41FA5}">
                      <a16:colId xmlns:a16="http://schemas.microsoft.com/office/drawing/2014/main" val="141304942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402436580"/>
                    </a:ext>
                  </a:extLst>
                </a:gridCol>
                <a:gridCol w="2214282">
                  <a:extLst>
                    <a:ext uri="{9D8B030D-6E8A-4147-A177-3AD203B41FA5}">
                      <a16:colId xmlns:a16="http://schemas.microsoft.com/office/drawing/2014/main" val="987010689"/>
                    </a:ext>
                  </a:extLst>
                </a:gridCol>
                <a:gridCol w="2277035">
                  <a:extLst>
                    <a:ext uri="{9D8B030D-6E8A-4147-A177-3AD203B41FA5}">
                      <a16:colId xmlns:a16="http://schemas.microsoft.com/office/drawing/2014/main" val="2610251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영상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 Object detect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Object </a:t>
                      </a:r>
                      <a:r>
                        <a:rPr lang="ko-KR" altLang="en-US" dirty="0"/>
                        <a:t>가중치</a:t>
                      </a:r>
                      <a:r>
                        <a:rPr lang="en-US" altLang="ko-KR" dirty="0"/>
                        <a:t>=3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Object</a:t>
                      </a:r>
                      <a:r>
                        <a:rPr lang="ko-KR" altLang="en-US" dirty="0"/>
                        <a:t> 가중치</a:t>
                      </a:r>
                      <a:r>
                        <a:rPr lang="en-US" altLang="ko-KR" dirty="0"/>
                        <a:t>=5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61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Frame</a:t>
                      </a:r>
                      <a:r>
                        <a:rPr lang="ko-KR" altLang="en-US" dirty="0"/>
                        <a:t> 추출시간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5.32s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5.02s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5.06s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 Frame</a:t>
                      </a:r>
                      <a:r>
                        <a:rPr lang="ko-KR" altLang="en-US" dirty="0"/>
                        <a:t> 추출시간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2.07s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18.42s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18.21s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4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시간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7.4s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23.44s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23.27s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22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사진 </a:t>
                      </a:r>
                      <a:r>
                        <a:rPr lang="ko-KR" altLang="en-US" dirty="0" err="1"/>
                        <a:t>갯수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1952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1BEAB5-5574-4429-9300-DC05D46B8EF3}"/>
              </a:ext>
            </a:extLst>
          </p:cNvPr>
          <p:cNvSpPr txBox="1"/>
          <p:nvPr/>
        </p:nvSpPr>
        <p:spPr>
          <a:xfrm>
            <a:off x="1044424" y="2058463"/>
            <a:ext cx="64340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Average frame extraction time of 30 sec video :</a:t>
            </a:r>
            <a:r>
              <a:rPr lang="ko-KR" altLang="en-US" sz="2000" dirty="0"/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5.13s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6C8D2F2-070B-4C38-A8F8-327F820C3522}"/>
              </a:ext>
            </a:extLst>
          </p:cNvPr>
          <p:cNvCxnSpPr>
            <a:cxnSpLocks/>
          </p:cNvCxnSpPr>
          <p:nvPr/>
        </p:nvCxnSpPr>
        <p:spPr>
          <a:xfrm>
            <a:off x="838200" y="404071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4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25AB8D2-2C91-46BE-A1F8-C20C2071B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811613"/>
              </p:ext>
            </p:extLst>
          </p:nvPr>
        </p:nvGraphicFramePr>
        <p:xfrm>
          <a:off x="684304" y="3991635"/>
          <a:ext cx="9424894" cy="19378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63938">
                  <a:extLst>
                    <a:ext uri="{9D8B030D-6E8A-4147-A177-3AD203B41FA5}">
                      <a16:colId xmlns:a16="http://schemas.microsoft.com/office/drawing/2014/main" val="1413049420"/>
                    </a:ext>
                  </a:extLst>
                </a:gridCol>
                <a:gridCol w="2241824">
                  <a:extLst>
                    <a:ext uri="{9D8B030D-6E8A-4147-A177-3AD203B41FA5}">
                      <a16:colId xmlns:a16="http://schemas.microsoft.com/office/drawing/2014/main" val="1402436580"/>
                    </a:ext>
                  </a:extLst>
                </a:gridCol>
                <a:gridCol w="2326598">
                  <a:extLst>
                    <a:ext uri="{9D8B030D-6E8A-4147-A177-3AD203B41FA5}">
                      <a16:colId xmlns:a16="http://schemas.microsoft.com/office/drawing/2014/main" val="987010689"/>
                    </a:ext>
                  </a:extLst>
                </a:gridCol>
                <a:gridCol w="2392534">
                  <a:extLst>
                    <a:ext uri="{9D8B030D-6E8A-4147-A177-3AD203B41FA5}">
                      <a16:colId xmlns:a16="http://schemas.microsoft.com/office/drawing/2014/main" val="2610251936"/>
                    </a:ext>
                  </a:extLst>
                </a:gridCol>
              </a:tblGrid>
              <a:tr h="3875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분 영상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 Object detect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Object </a:t>
                      </a:r>
                      <a:r>
                        <a:rPr lang="ko-KR" altLang="en-US" dirty="0"/>
                        <a:t>가중치</a:t>
                      </a:r>
                      <a:r>
                        <a:rPr lang="en-US" altLang="ko-KR" dirty="0"/>
                        <a:t>=3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Object</a:t>
                      </a:r>
                      <a:r>
                        <a:rPr lang="ko-KR" altLang="en-US" dirty="0"/>
                        <a:t> 가중치</a:t>
                      </a:r>
                      <a:r>
                        <a:rPr lang="en-US" altLang="ko-KR" dirty="0"/>
                        <a:t>=5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611628"/>
                  </a:ext>
                </a:extLst>
              </a:tr>
              <a:tr h="3875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Frame</a:t>
                      </a:r>
                      <a:r>
                        <a:rPr lang="ko-KR" altLang="en-US" dirty="0"/>
                        <a:t> 추출시간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42.81s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42.10s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55.12s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779"/>
                  </a:ext>
                </a:extLst>
              </a:tr>
              <a:tr h="3875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 Frame</a:t>
                      </a:r>
                      <a:r>
                        <a:rPr lang="ko-KR" altLang="en-US" dirty="0"/>
                        <a:t> 추출시간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21.91s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93.29s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78.21s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42547"/>
                  </a:ext>
                </a:extLst>
              </a:tr>
              <a:tr h="3875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시간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64.72s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135.39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133.33s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22538"/>
                  </a:ext>
                </a:extLst>
              </a:tr>
              <a:tr h="3875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사진 </a:t>
                      </a:r>
                      <a:r>
                        <a:rPr lang="ko-KR" altLang="en-US" dirty="0" err="1"/>
                        <a:t>갯수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5767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1806DD0-FF65-433F-B539-E20AA231795D}"/>
              </a:ext>
            </a:extLst>
          </p:cNvPr>
          <p:cNvSpPr txBox="1"/>
          <p:nvPr/>
        </p:nvSpPr>
        <p:spPr>
          <a:xfrm>
            <a:off x="684303" y="3429000"/>
            <a:ext cx="65492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Average frame extraction time of 2 min video :</a:t>
            </a:r>
            <a:r>
              <a:rPr lang="ko-KR" altLang="en-US" sz="2000" dirty="0"/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46.33s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D42ABC5-A011-4ED8-99AB-217753546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40859"/>
              </p:ext>
            </p:extLst>
          </p:nvPr>
        </p:nvGraphicFramePr>
        <p:xfrm>
          <a:off x="684304" y="1012166"/>
          <a:ext cx="942489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9978">
                  <a:extLst>
                    <a:ext uri="{9D8B030D-6E8A-4147-A177-3AD203B41FA5}">
                      <a16:colId xmlns:a16="http://schemas.microsoft.com/office/drawing/2014/main" val="141304942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402436580"/>
                    </a:ext>
                  </a:extLst>
                </a:gridCol>
                <a:gridCol w="2214282">
                  <a:extLst>
                    <a:ext uri="{9D8B030D-6E8A-4147-A177-3AD203B41FA5}">
                      <a16:colId xmlns:a16="http://schemas.microsoft.com/office/drawing/2014/main" val="987010689"/>
                    </a:ext>
                  </a:extLst>
                </a:gridCol>
                <a:gridCol w="2277035">
                  <a:extLst>
                    <a:ext uri="{9D8B030D-6E8A-4147-A177-3AD203B41FA5}">
                      <a16:colId xmlns:a16="http://schemas.microsoft.com/office/drawing/2014/main" val="2610251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영상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 Object detect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Object </a:t>
                      </a:r>
                      <a:r>
                        <a:rPr lang="ko-KR" altLang="en-US" dirty="0"/>
                        <a:t>가중치</a:t>
                      </a:r>
                      <a:r>
                        <a:rPr lang="en-US" altLang="ko-KR" dirty="0"/>
                        <a:t>=3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Object</a:t>
                      </a:r>
                      <a:r>
                        <a:rPr lang="ko-KR" altLang="en-US" dirty="0"/>
                        <a:t> 가중치</a:t>
                      </a:r>
                      <a:r>
                        <a:rPr lang="en-US" altLang="ko-KR" dirty="0"/>
                        <a:t>=5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61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Frame</a:t>
                      </a:r>
                      <a:r>
                        <a:rPr lang="ko-KR" altLang="en-US" dirty="0"/>
                        <a:t> 추출시간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18.88s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16.02s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17.52s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 Frame</a:t>
                      </a:r>
                      <a:r>
                        <a:rPr lang="ko-KR" altLang="en-US" dirty="0"/>
                        <a:t> 추출시간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6.11s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22.93s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23.73s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4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시간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24.99s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38.95s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41.25s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22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사진 </a:t>
                      </a:r>
                      <a:r>
                        <a:rPr lang="ko-KR" altLang="en-US" dirty="0" err="1"/>
                        <a:t>갯수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5387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ECE6FA-0214-4F2B-AEAF-930E38DB0F52}"/>
              </a:ext>
            </a:extLst>
          </p:cNvPr>
          <p:cNvSpPr txBox="1"/>
          <p:nvPr/>
        </p:nvSpPr>
        <p:spPr>
          <a:xfrm>
            <a:off x="684303" y="365835"/>
            <a:ext cx="65492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Average frame extraction time of 1 min video :</a:t>
            </a:r>
            <a:r>
              <a:rPr lang="ko-KR" altLang="en-US" sz="2000" dirty="0"/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17.34s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282A8F-CA21-4EE1-8C5C-3D13B3F7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1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 conclusion &amp; complement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129" y="1923012"/>
            <a:ext cx="10515600" cy="52192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choice of object that he/she</a:t>
            </a:r>
            <a:r>
              <a:rPr lang="ko-KR" altLang="en-US" dirty="0"/>
              <a:t> </a:t>
            </a:r>
            <a:r>
              <a:rPr lang="en-US" altLang="ko-KR" dirty="0"/>
              <a:t>wants to show in cut-toon.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Spend more time </a:t>
            </a:r>
            <a:r>
              <a:rPr lang="en-US" altLang="ko-KR" dirty="0">
                <a:sym typeface="Wingdings" panose="05000000000000000000" pitchFamily="2" charset="2"/>
              </a:rPr>
              <a:t> check practicality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/>
              <a:t>Environment : python , yolo v1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Number of frame effects on speed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F70E5-1B59-48B1-94CF-52F3F7E3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CF5223-7928-4685-873D-318C7B4D4FEA}"/>
              </a:ext>
            </a:extLst>
          </p:cNvPr>
          <p:cNvCxnSpPr>
            <a:cxnSpLocks/>
          </p:cNvCxnSpPr>
          <p:nvPr/>
        </p:nvCxnSpPr>
        <p:spPr>
          <a:xfrm>
            <a:off x="838200" y="485713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3B8A97-4781-4B81-ABB8-E1AB97A28A6C}"/>
              </a:ext>
            </a:extLst>
          </p:cNvPr>
          <p:cNvCxnSpPr>
            <a:cxnSpLocks/>
          </p:cNvCxnSpPr>
          <p:nvPr/>
        </p:nvCxnSpPr>
        <p:spPr>
          <a:xfrm>
            <a:off x="838200" y="1923012"/>
            <a:ext cx="0" cy="4020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15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 plan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71" y="2478183"/>
            <a:ext cx="10515600" cy="52192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Mask R-CNN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Insta &amp; Cartoon GAN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Application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1C812F-0794-4445-AE3B-D48FD980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00958A-3079-43EA-BFBD-D678680A920D}"/>
              </a:ext>
            </a:extLst>
          </p:cNvPr>
          <p:cNvCxnSpPr>
            <a:cxnSpLocks/>
          </p:cNvCxnSpPr>
          <p:nvPr/>
        </p:nvCxnSpPr>
        <p:spPr>
          <a:xfrm>
            <a:off x="838200" y="469385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75D1BB-0551-481F-9C60-A6AC04B1D159}"/>
              </a:ext>
            </a:extLst>
          </p:cNvPr>
          <p:cNvCxnSpPr>
            <a:cxnSpLocks/>
          </p:cNvCxnSpPr>
          <p:nvPr/>
        </p:nvCxnSpPr>
        <p:spPr>
          <a:xfrm>
            <a:off x="838200" y="2245439"/>
            <a:ext cx="0" cy="315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769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61" y="46813"/>
            <a:ext cx="10515600" cy="1325563"/>
          </a:xfrm>
        </p:spPr>
        <p:txBody>
          <a:bodyPr/>
          <a:lstStyle/>
          <a:p>
            <a:r>
              <a:rPr lang="en-US" altLang="ko-KR" dirty="0"/>
              <a:t> Mask R-CNN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6C2ECD-2DA4-492F-BBEA-82421B4652F8}"/>
              </a:ext>
            </a:extLst>
          </p:cNvPr>
          <p:cNvSpPr/>
          <p:nvPr/>
        </p:nvSpPr>
        <p:spPr>
          <a:xfrm>
            <a:off x="2190750" y="1245225"/>
            <a:ext cx="7810500" cy="5415779"/>
          </a:xfrm>
          <a:prstGeom prst="roundRect">
            <a:avLst>
              <a:gd name="adj" fmla="val 5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2E2CF-A54D-4F4B-8DA5-1504BE4CD2A7}"/>
              </a:ext>
            </a:extLst>
          </p:cNvPr>
          <p:cNvSpPr txBox="1"/>
          <p:nvPr/>
        </p:nvSpPr>
        <p:spPr>
          <a:xfrm>
            <a:off x="5067834" y="1052760"/>
            <a:ext cx="2056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Demo Test Result.</a:t>
            </a:r>
            <a:endParaRPr lang="ko-KR" altLang="en-US" dirty="0"/>
          </a:p>
        </p:txBody>
      </p:sp>
      <p:pic>
        <p:nvPicPr>
          <p:cNvPr id="8" name="내용 개체 틀 7" descr="사람, 실내, 여자, 남자이(가) 표시된 사진&#10;&#10;자동 생성된 설명">
            <a:extLst>
              <a:ext uri="{FF2B5EF4-FFF2-40B4-BE49-F238E27FC236}">
                <a16:creationId xmlns:a16="http://schemas.microsoft.com/office/drawing/2014/main" id="{027D50A2-6A85-4A65-B33A-E11B2E6C1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14" y="1498161"/>
            <a:ext cx="2893861" cy="4907430"/>
          </a:xfrm>
          <a:prstGeom prst="rect">
            <a:avLst/>
          </a:prstGeom>
        </p:spPr>
      </p:pic>
      <p:pic>
        <p:nvPicPr>
          <p:cNvPr id="9" name="그림 8" descr="사람, 우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110D5F69-6A97-4FE2-9B9B-FE49BD982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1498161"/>
            <a:ext cx="4147163" cy="2377646"/>
          </a:xfrm>
          <a:prstGeom prst="rect">
            <a:avLst/>
          </a:prstGeom>
        </p:spPr>
      </p:pic>
      <p:pic>
        <p:nvPicPr>
          <p:cNvPr id="10" name="그림 9" descr="사람, 쥐고있는, 표지판, 서있는이(가) 표시된 사진&#10;&#10;자동 생성된 설명">
            <a:extLst>
              <a:ext uri="{FF2B5EF4-FFF2-40B4-BE49-F238E27FC236}">
                <a16:creationId xmlns:a16="http://schemas.microsoft.com/office/drawing/2014/main" id="{B0BBC3DA-3879-4C16-BFC6-51862E18D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6" y="4027945"/>
            <a:ext cx="4147163" cy="237764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40CD19-428A-48B2-9FCA-98C951DF94FA}"/>
              </a:ext>
            </a:extLst>
          </p:cNvPr>
          <p:cNvCxnSpPr>
            <a:cxnSpLocks/>
          </p:cNvCxnSpPr>
          <p:nvPr/>
        </p:nvCxnSpPr>
        <p:spPr>
          <a:xfrm>
            <a:off x="838200" y="352207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31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80" y="76632"/>
            <a:ext cx="10515600" cy="1325563"/>
          </a:xfrm>
        </p:spPr>
        <p:txBody>
          <a:bodyPr/>
          <a:lstStyle/>
          <a:p>
            <a:r>
              <a:rPr lang="en-US" altLang="ko-KR" dirty="0"/>
              <a:t> Insta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Cartoon</a:t>
            </a:r>
            <a:r>
              <a:rPr lang="ko-KR" altLang="en-US" dirty="0"/>
              <a:t> </a:t>
            </a:r>
            <a:r>
              <a:rPr lang="en-US" altLang="ko-KR" dirty="0"/>
              <a:t>GAN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내용 개체 틀 4" descr="스크린샷, 앉아있는, 화면이(가) 표시된 사진&#10;&#10;자동 생성된 설명">
            <a:extLst>
              <a:ext uri="{FF2B5EF4-FFF2-40B4-BE49-F238E27FC236}">
                <a16:creationId xmlns:a16="http://schemas.microsoft.com/office/drawing/2014/main" id="{73267EAB-7102-45AD-96B2-D9AD9EB2F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27" y="1107952"/>
            <a:ext cx="9224146" cy="38736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66D0EE-44C1-44EE-8E41-C89C372BB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259" y="5398270"/>
            <a:ext cx="7625481" cy="9881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12DBB2-B25D-4565-95D4-1ACDF36124B1}"/>
              </a:ext>
            </a:extLst>
          </p:cNvPr>
          <p:cNvSpPr/>
          <p:nvPr/>
        </p:nvSpPr>
        <p:spPr>
          <a:xfrm>
            <a:off x="1287848" y="1218453"/>
            <a:ext cx="9420225" cy="3943350"/>
          </a:xfrm>
          <a:prstGeom prst="rect">
            <a:avLst/>
          </a:prstGeom>
          <a:noFill/>
          <a:ln w="2032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CE224E6-FC0F-46E7-A7B0-EB0DB76DE21E}"/>
              </a:ext>
            </a:extLst>
          </p:cNvPr>
          <p:cNvCxnSpPr>
            <a:cxnSpLocks/>
          </p:cNvCxnSpPr>
          <p:nvPr/>
        </p:nvCxnSpPr>
        <p:spPr>
          <a:xfrm>
            <a:off x="857680" y="346712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22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80" y="42579"/>
            <a:ext cx="10515600" cy="1325563"/>
          </a:xfrm>
        </p:spPr>
        <p:txBody>
          <a:bodyPr/>
          <a:lstStyle/>
          <a:p>
            <a:r>
              <a:rPr lang="en-US" altLang="ko-KR" dirty="0"/>
              <a:t> Insta &amp; Cartoon GAN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87413-F67D-4BE8-B4A8-E3270D48C6CA}"/>
              </a:ext>
            </a:extLst>
          </p:cNvPr>
          <p:cNvSpPr txBox="1"/>
          <p:nvPr/>
        </p:nvSpPr>
        <p:spPr>
          <a:xfrm>
            <a:off x="1232642" y="1266042"/>
            <a:ext cx="7717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Input : Highlight Image Set (extracted from Keyframe Extraction)</a:t>
            </a:r>
            <a:endParaRPr lang="ko-KR" altLang="en-US" sz="2000" dirty="0"/>
          </a:p>
        </p:txBody>
      </p:sp>
      <p:pic>
        <p:nvPicPr>
          <p:cNvPr id="6" name="그래픽 5" descr="이미지">
            <a:extLst>
              <a:ext uri="{FF2B5EF4-FFF2-40B4-BE49-F238E27FC236}">
                <a16:creationId xmlns:a16="http://schemas.microsoft.com/office/drawing/2014/main" id="{329C8B8F-C8DD-43E1-BA47-B64299249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0082" y="2930188"/>
            <a:ext cx="914400" cy="9144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1C884A1-1F50-4A14-B931-4488D5374691}"/>
              </a:ext>
            </a:extLst>
          </p:cNvPr>
          <p:cNvSpPr/>
          <p:nvPr/>
        </p:nvSpPr>
        <p:spPr>
          <a:xfrm>
            <a:off x="2765808" y="3280084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65F480F-183F-4283-8F8F-577DF38970D8}"/>
              </a:ext>
            </a:extLst>
          </p:cNvPr>
          <p:cNvSpPr/>
          <p:nvPr/>
        </p:nvSpPr>
        <p:spPr>
          <a:xfrm>
            <a:off x="8022183" y="3280084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BC325-4E71-4AD1-B4BC-E8A89F44CE08}"/>
              </a:ext>
            </a:extLst>
          </p:cNvPr>
          <p:cNvSpPr txBox="1"/>
          <p:nvPr/>
        </p:nvSpPr>
        <p:spPr>
          <a:xfrm rot="5400000">
            <a:off x="8963645" y="2371447"/>
            <a:ext cx="257369" cy="10412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norm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F9D8C-8F9D-4F0F-A2ED-FB2059D5C97B}"/>
              </a:ext>
            </a:extLst>
          </p:cNvPr>
          <p:cNvSpPr txBox="1"/>
          <p:nvPr/>
        </p:nvSpPr>
        <p:spPr>
          <a:xfrm rot="5400000">
            <a:off x="8963642" y="2689953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relu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DB926-CED2-4AD1-8AAE-E1720C6C6FF2}"/>
              </a:ext>
            </a:extLst>
          </p:cNvPr>
          <p:cNvSpPr txBox="1"/>
          <p:nvPr/>
        </p:nvSpPr>
        <p:spPr>
          <a:xfrm rot="5400000">
            <a:off x="8963646" y="2059002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02F10-DB70-4D18-90FC-708566905ABB}"/>
              </a:ext>
            </a:extLst>
          </p:cNvPr>
          <p:cNvSpPr txBox="1"/>
          <p:nvPr/>
        </p:nvSpPr>
        <p:spPr>
          <a:xfrm rot="5400000">
            <a:off x="8963644" y="3304681"/>
            <a:ext cx="257369" cy="10412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norm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E648E-EAF9-4091-8007-A4C6EE8F61BE}"/>
              </a:ext>
            </a:extLst>
          </p:cNvPr>
          <p:cNvSpPr txBox="1"/>
          <p:nvPr/>
        </p:nvSpPr>
        <p:spPr>
          <a:xfrm rot="5400000">
            <a:off x="8963641" y="3609707"/>
            <a:ext cx="257369" cy="10412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1C413-9A2B-43FC-89BC-1CBD7A8A6548}"/>
              </a:ext>
            </a:extLst>
          </p:cNvPr>
          <p:cNvSpPr txBox="1"/>
          <p:nvPr/>
        </p:nvSpPr>
        <p:spPr>
          <a:xfrm rot="5400000">
            <a:off x="8963642" y="2994979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D419E-0830-4C1E-833B-8C1A6F0300B3}"/>
              </a:ext>
            </a:extLst>
          </p:cNvPr>
          <p:cNvSpPr txBox="1"/>
          <p:nvPr/>
        </p:nvSpPr>
        <p:spPr>
          <a:xfrm rot="5400000">
            <a:off x="3703148" y="2872558"/>
            <a:ext cx="257369" cy="10412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norm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56D43-C7A0-435F-B355-5F12FFF16FE3}"/>
              </a:ext>
            </a:extLst>
          </p:cNvPr>
          <p:cNvSpPr txBox="1"/>
          <p:nvPr/>
        </p:nvSpPr>
        <p:spPr>
          <a:xfrm rot="5400000">
            <a:off x="3703145" y="3191064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586B01-A28B-4883-8DE6-D2515CF87DBC}"/>
              </a:ext>
            </a:extLst>
          </p:cNvPr>
          <p:cNvSpPr txBox="1"/>
          <p:nvPr/>
        </p:nvSpPr>
        <p:spPr>
          <a:xfrm rot="5400000">
            <a:off x="3703149" y="2560113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B4DE4-958A-413C-BAA4-367ADCB2F8DC}"/>
              </a:ext>
            </a:extLst>
          </p:cNvPr>
          <p:cNvSpPr txBox="1"/>
          <p:nvPr/>
        </p:nvSpPr>
        <p:spPr>
          <a:xfrm rot="5400000">
            <a:off x="5451143" y="3037460"/>
            <a:ext cx="257369" cy="10412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A02708-AD22-49FB-A6CC-9A287A3A773B}"/>
              </a:ext>
            </a:extLst>
          </p:cNvPr>
          <p:cNvSpPr txBox="1"/>
          <p:nvPr/>
        </p:nvSpPr>
        <p:spPr>
          <a:xfrm rot="5400000">
            <a:off x="5451140" y="3355966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relu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9FB99A-950B-434A-87C2-E649F3C81372}"/>
              </a:ext>
            </a:extLst>
          </p:cNvPr>
          <p:cNvSpPr txBox="1"/>
          <p:nvPr/>
        </p:nvSpPr>
        <p:spPr>
          <a:xfrm rot="5400000">
            <a:off x="5451144" y="2725015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ED2EFB-7C29-4449-8D14-4A1FCA57570E}"/>
              </a:ext>
            </a:extLst>
          </p:cNvPr>
          <p:cNvSpPr txBox="1"/>
          <p:nvPr/>
        </p:nvSpPr>
        <p:spPr>
          <a:xfrm rot="5400000">
            <a:off x="5451140" y="2409540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BF2912-E40D-495A-80D6-1EFD0C06C8D4}"/>
              </a:ext>
            </a:extLst>
          </p:cNvPr>
          <p:cNvSpPr txBox="1"/>
          <p:nvPr/>
        </p:nvSpPr>
        <p:spPr>
          <a:xfrm rot="5400000">
            <a:off x="7207398" y="3037460"/>
            <a:ext cx="257369" cy="10412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norm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B1CDED-F5FF-495D-B92A-D07B19CEB5E2}"/>
              </a:ext>
            </a:extLst>
          </p:cNvPr>
          <p:cNvSpPr txBox="1"/>
          <p:nvPr/>
        </p:nvSpPr>
        <p:spPr>
          <a:xfrm rot="5400000">
            <a:off x="7207395" y="3355966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relu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19E35C-DC44-4B81-8124-5AA031103E52}"/>
              </a:ext>
            </a:extLst>
          </p:cNvPr>
          <p:cNvSpPr txBox="1"/>
          <p:nvPr/>
        </p:nvSpPr>
        <p:spPr>
          <a:xfrm rot="5400000">
            <a:off x="7207399" y="2725015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F4039-FCA5-4702-B351-17119EC1602B}"/>
              </a:ext>
            </a:extLst>
          </p:cNvPr>
          <p:cNvSpPr txBox="1"/>
          <p:nvPr/>
        </p:nvSpPr>
        <p:spPr>
          <a:xfrm rot="5400000">
            <a:off x="7207395" y="2409540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517D5B7-4A13-4A7A-B614-5C919675C6E7}"/>
              </a:ext>
            </a:extLst>
          </p:cNvPr>
          <p:cNvSpPr/>
          <p:nvPr/>
        </p:nvSpPr>
        <p:spPr>
          <a:xfrm>
            <a:off x="4509677" y="3280084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5A6FCC6-5142-4E47-97BB-F844527D5CD5}"/>
              </a:ext>
            </a:extLst>
          </p:cNvPr>
          <p:cNvSpPr/>
          <p:nvPr/>
        </p:nvSpPr>
        <p:spPr>
          <a:xfrm>
            <a:off x="6265930" y="3280084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28" name="왼쪽 대괄호 27">
            <a:extLst>
              <a:ext uri="{FF2B5EF4-FFF2-40B4-BE49-F238E27FC236}">
                <a16:creationId xmlns:a16="http://schemas.microsoft.com/office/drawing/2014/main" id="{1B35C85F-213A-45E0-84B1-42BC98396303}"/>
              </a:ext>
            </a:extLst>
          </p:cNvPr>
          <p:cNvSpPr/>
          <p:nvPr/>
        </p:nvSpPr>
        <p:spPr>
          <a:xfrm rot="5400000">
            <a:off x="6435092" y="1286699"/>
            <a:ext cx="45719" cy="2797551"/>
          </a:xfrm>
          <a:prstGeom prst="leftBracket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E56F3E45-898B-4580-B698-9828308411E4}"/>
              </a:ext>
            </a:extLst>
          </p:cNvPr>
          <p:cNvSpPr/>
          <p:nvPr/>
        </p:nvSpPr>
        <p:spPr>
          <a:xfrm rot="16200000">
            <a:off x="6435091" y="2723575"/>
            <a:ext cx="45719" cy="2797551"/>
          </a:xfrm>
          <a:prstGeom prst="leftBracket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8735C1-BA34-4555-BF02-8A2CC38A3C7F}"/>
              </a:ext>
            </a:extLst>
          </p:cNvPr>
          <p:cNvSpPr txBox="1"/>
          <p:nvPr/>
        </p:nvSpPr>
        <p:spPr>
          <a:xfrm>
            <a:off x="5683571" y="2391835"/>
            <a:ext cx="1548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Down Convolution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77E19-9151-48EF-956D-F2864DC5D89C}"/>
              </a:ext>
            </a:extLst>
          </p:cNvPr>
          <p:cNvSpPr txBox="1"/>
          <p:nvPr/>
        </p:nvSpPr>
        <p:spPr>
          <a:xfrm>
            <a:off x="9612973" y="313367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x8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F21086-A30B-4153-A3DE-D9CEBE8FFE33}"/>
              </a:ext>
            </a:extLst>
          </p:cNvPr>
          <p:cNvSpPr txBox="1"/>
          <p:nvPr/>
        </p:nvSpPr>
        <p:spPr>
          <a:xfrm rot="5400000">
            <a:off x="3703150" y="4974096"/>
            <a:ext cx="257369" cy="10412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norm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7F720C-774E-4590-8B00-1F24ED12D6F0}"/>
              </a:ext>
            </a:extLst>
          </p:cNvPr>
          <p:cNvSpPr txBox="1"/>
          <p:nvPr/>
        </p:nvSpPr>
        <p:spPr>
          <a:xfrm rot="5400000">
            <a:off x="3703147" y="5292602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relu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9B53D-1AB9-4CA2-BFD6-56613EDB9024}"/>
              </a:ext>
            </a:extLst>
          </p:cNvPr>
          <p:cNvSpPr txBox="1"/>
          <p:nvPr/>
        </p:nvSpPr>
        <p:spPr>
          <a:xfrm rot="5400000">
            <a:off x="3703151" y="4661651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D59224-8372-4AD4-A8A6-C348BF391A7E}"/>
              </a:ext>
            </a:extLst>
          </p:cNvPr>
          <p:cNvSpPr txBox="1"/>
          <p:nvPr/>
        </p:nvSpPr>
        <p:spPr>
          <a:xfrm rot="5400000">
            <a:off x="3703147" y="4346176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A1815C-1F9B-49C1-9367-C36FF8BB77C7}"/>
              </a:ext>
            </a:extLst>
          </p:cNvPr>
          <p:cNvSpPr txBox="1"/>
          <p:nvPr/>
        </p:nvSpPr>
        <p:spPr>
          <a:xfrm rot="5400000">
            <a:off x="5459405" y="4974096"/>
            <a:ext cx="257369" cy="10412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norm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725CC9-F176-47DD-A0D2-85981A7B0E16}"/>
              </a:ext>
            </a:extLst>
          </p:cNvPr>
          <p:cNvSpPr txBox="1"/>
          <p:nvPr/>
        </p:nvSpPr>
        <p:spPr>
          <a:xfrm rot="5400000">
            <a:off x="5459402" y="5292602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relu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1E2981-37DF-43EF-B18F-AA2DCDD75C93}"/>
              </a:ext>
            </a:extLst>
          </p:cNvPr>
          <p:cNvSpPr txBox="1"/>
          <p:nvPr/>
        </p:nvSpPr>
        <p:spPr>
          <a:xfrm rot="5400000">
            <a:off x="5459406" y="4661651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CAA91-7864-4F8D-8F11-878C5B879A72}"/>
              </a:ext>
            </a:extLst>
          </p:cNvPr>
          <p:cNvSpPr txBox="1"/>
          <p:nvPr/>
        </p:nvSpPr>
        <p:spPr>
          <a:xfrm rot="5400000">
            <a:off x="5459402" y="4346176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484474A-0EF1-4327-B812-C51F1815EFA4}"/>
              </a:ext>
            </a:extLst>
          </p:cNvPr>
          <p:cNvSpPr/>
          <p:nvPr/>
        </p:nvSpPr>
        <p:spPr>
          <a:xfrm>
            <a:off x="4517937" y="5216720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EAC9F354-8A92-49BF-931F-C59583BE3A39}"/>
              </a:ext>
            </a:extLst>
          </p:cNvPr>
          <p:cNvSpPr/>
          <p:nvPr/>
        </p:nvSpPr>
        <p:spPr>
          <a:xfrm rot="5400000">
            <a:off x="4687099" y="3223335"/>
            <a:ext cx="45719" cy="2797551"/>
          </a:xfrm>
          <a:prstGeom prst="leftBracket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FAF742A1-F39A-4C67-9946-733F6B5F7124}"/>
              </a:ext>
            </a:extLst>
          </p:cNvPr>
          <p:cNvSpPr/>
          <p:nvPr/>
        </p:nvSpPr>
        <p:spPr>
          <a:xfrm rot="16200000">
            <a:off x="4687098" y="4660211"/>
            <a:ext cx="45719" cy="2797551"/>
          </a:xfrm>
          <a:prstGeom prst="leftBracket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53D14D-9D19-4F9D-A9E4-2C8F148FB32F}"/>
              </a:ext>
            </a:extLst>
          </p:cNvPr>
          <p:cNvSpPr txBox="1"/>
          <p:nvPr/>
        </p:nvSpPr>
        <p:spPr>
          <a:xfrm>
            <a:off x="4043781" y="4325440"/>
            <a:ext cx="1332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Up Convolution</a:t>
            </a:r>
            <a:endParaRPr lang="ko-KR" altLang="en-US" sz="1200" b="1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ED321F2A-DA14-4E2E-95B5-6C2F7B3136B3}"/>
              </a:ext>
            </a:extLst>
          </p:cNvPr>
          <p:cNvSpPr/>
          <p:nvPr/>
        </p:nvSpPr>
        <p:spPr>
          <a:xfrm>
            <a:off x="10127649" y="3280084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970C30BE-007E-4CB1-8C61-DF8C6ED0B85C}"/>
              </a:ext>
            </a:extLst>
          </p:cNvPr>
          <p:cNvSpPr/>
          <p:nvPr/>
        </p:nvSpPr>
        <p:spPr>
          <a:xfrm>
            <a:off x="2761683" y="5216720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09AE5B72-1B50-443A-A997-76C8B350767D}"/>
              </a:ext>
            </a:extLst>
          </p:cNvPr>
          <p:cNvSpPr/>
          <p:nvPr/>
        </p:nvSpPr>
        <p:spPr>
          <a:xfrm>
            <a:off x="6276508" y="5216720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21F1DF-BCFA-494E-9EF9-25356BEB1A88}"/>
              </a:ext>
            </a:extLst>
          </p:cNvPr>
          <p:cNvSpPr txBox="1"/>
          <p:nvPr/>
        </p:nvSpPr>
        <p:spPr>
          <a:xfrm rot="5400000">
            <a:off x="7215660" y="4803374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BC29BC63-22AC-48F3-9D84-82DFE0095573}"/>
              </a:ext>
            </a:extLst>
          </p:cNvPr>
          <p:cNvSpPr/>
          <p:nvPr/>
        </p:nvSpPr>
        <p:spPr>
          <a:xfrm>
            <a:off x="8035079" y="5216720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49" name="그래픽 48" descr="이미지">
            <a:extLst>
              <a:ext uri="{FF2B5EF4-FFF2-40B4-BE49-F238E27FC236}">
                <a16:creationId xmlns:a16="http://schemas.microsoft.com/office/drawing/2014/main" id="{B69A5DAA-090A-4D06-857A-7C9FAE575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9214" y="4853783"/>
            <a:ext cx="914400" cy="91440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51E49150-E885-428F-AB1E-C9BAB0E20B2F}"/>
              </a:ext>
            </a:extLst>
          </p:cNvPr>
          <p:cNvSpPr/>
          <p:nvPr/>
        </p:nvSpPr>
        <p:spPr>
          <a:xfrm>
            <a:off x="1385886" y="2305050"/>
            <a:ext cx="9420225" cy="3943350"/>
          </a:xfrm>
          <a:prstGeom prst="rect">
            <a:avLst/>
          </a:prstGeom>
          <a:noFill/>
          <a:ln w="2032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F7B582-06B9-4E91-8907-A36B55B5046C}"/>
              </a:ext>
            </a:extLst>
          </p:cNvPr>
          <p:cNvSpPr txBox="1"/>
          <p:nvPr/>
        </p:nvSpPr>
        <p:spPr>
          <a:xfrm>
            <a:off x="5683571" y="1873262"/>
            <a:ext cx="146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Generator G</a:t>
            </a:r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D7A36E8-B023-400E-8483-B2DFDA2C2DBD}"/>
              </a:ext>
            </a:extLst>
          </p:cNvPr>
          <p:cNvCxnSpPr>
            <a:cxnSpLocks/>
          </p:cNvCxnSpPr>
          <p:nvPr/>
        </p:nvCxnSpPr>
        <p:spPr>
          <a:xfrm>
            <a:off x="857680" y="355085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40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02B30-6A51-4138-9F9D-BE08D7CA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Insta &amp; Cartoon GAN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46A57-F691-45DF-82FD-D779890E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2" name="그래픽 31" descr="이미지">
            <a:extLst>
              <a:ext uri="{FF2B5EF4-FFF2-40B4-BE49-F238E27FC236}">
                <a16:creationId xmlns:a16="http://schemas.microsoft.com/office/drawing/2014/main" id="{8CC60446-544D-4B14-8616-40476163C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0" y="4484676"/>
            <a:ext cx="914400" cy="914400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E05D1F6-38A1-4586-9A43-98843FE10ACF}"/>
              </a:ext>
            </a:extLst>
          </p:cNvPr>
          <p:cNvSpPr/>
          <p:nvPr/>
        </p:nvSpPr>
        <p:spPr>
          <a:xfrm>
            <a:off x="2029005" y="4834572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CCE9D5BC-91A2-4355-B98C-517C39ED04CD}"/>
              </a:ext>
            </a:extLst>
          </p:cNvPr>
          <p:cNvSpPr/>
          <p:nvPr/>
        </p:nvSpPr>
        <p:spPr>
          <a:xfrm>
            <a:off x="6640257" y="4834572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EB0657-8F85-4A1F-AD3D-E05189CA30F2}"/>
              </a:ext>
            </a:extLst>
          </p:cNvPr>
          <p:cNvSpPr txBox="1"/>
          <p:nvPr/>
        </p:nvSpPr>
        <p:spPr>
          <a:xfrm rot="5400000">
            <a:off x="2856111" y="4581932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LRelu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9BE3F9-4982-4988-8214-B697F010CD9C}"/>
              </a:ext>
            </a:extLst>
          </p:cNvPr>
          <p:cNvSpPr txBox="1"/>
          <p:nvPr/>
        </p:nvSpPr>
        <p:spPr>
          <a:xfrm rot="5400000">
            <a:off x="2856111" y="4257162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C0B5D0-CCA8-4C70-A826-084AAF2F7FB4}"/>
              </a:ext>
            </a:extLst>
          </p:cNvPr>
          <p:cNvSpPr txBox="1"/>
          <p:nvPr/>
        </p:nvSpPr>
        <p:spPr>
          <a:xfrm rot="5400000">
            <a:off x="4383647" y="4716516"/>
            <a:ext cx="257369" cy="10412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Norm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98A19-D51D-401F-B07C-D5561E7AA3E6}"/>
              </a:ext>
            </a:extLst>
          </p:cNvPr>
          <p:cNvSpPr txBox="1"/>
          <p:nvPr/>
        </p:nvSpPr>
        <p:spPr>
          <a:xfrm rot="5400000">
            <a:off x="4383644" y="5035022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LRelu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242F54-40B1-4FA7-B495-297EF4B4881F}"/>
              </a:ext>
            </a:extLst>
          </p:cNvPr>
          <p:cNvSpPr txBox="1"/>
          <p:nvPr/>
        </p:nvSpPr>
        <p:spPr>
          <a:xfrm rot="5400000">
            <a:off x="4383652" y="4088517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LRelu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153AB8-C5FD-4D7C-8CE5-D95BA60EE0BC}"/>
              </a:ext>
            </a:extLst>
          </p:cNvPr>
          <p:cNvSpPr txBox="1"/>
          <p:nvPr/>
        </p:nvSpPr>
        <p:spPr>
          <a:xfrm rot="5400000">
            <a:off x="4383648" y="3773042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1B5AB2C8-A741-489B-A9B6-736D413E4937}"/>
              </a:ext>
            </a:extLst>
          </p:cNvPr>
          <p:cNvSpPr/>
          <p:nvPr/>
        </p:nvSpPr>
        <p:spPr>
          <a:xfrm>
            <a:off x="3556538" y="4834572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207A48C-6955-457D-AA4A-FA03061C0322}"/>
              </a:ext>
            </a:extLst>
          </p:cNvPr>
          <p:cNvSpPr/>
          <p:nvPr/>
        </p:nvSpPr>
        <p:spPr>
          <a:xfrm>
            <a:off x="5093622" y="4834711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B39392-2F8F-44AA-BBCE-618D63A6DF3F}"/>
              </a:ext>
            </a:extLst>
          </p:cNvPr>
          <p:cNvSpPr txBox="1"/>
          <p:nvPr/>
        </p:nvSpPr>
        <p:spPr>
          <a:xfrm>
            <a:off x="5223068" y="3655991"/>
            <a:ext cx="180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Discriminator D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0DA66F-D582-464B-9750-CE87DBD5A570}"/>
              </a:ext>
            </a:extLst>
          </p:cNvPr>
          <p:cNvSpPr txBox="1"/>
          <p:nvPr/>
        </p:nvSpPr>
        <p:spPr>
          <a:xfrm rot="5400000">
            <a:off x="4383647" y="4401473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72AA2C-3F86-4786-9B48-3631E77C9F67}"/>
              </a:ext>
            </a:extLst>
          </p:cNvPr>
          <p:cNvSpPr txBox="1"/>
          <p:nvPr/>
        </p:nvSpPr>
        <p:spPr>
          <a:xfrm rot="5400000">
            <a:off x="5930279" y="4716516"/>
            <a:ext cx="257369" cy="10412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Norm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694AAB-F92B-48F0-BAC4-FF83504AD305}"/>
              </a:ext>
            </a:extLst>
          </p:cNvPr>
          <p:cNvSpPr txBox="1"/>
          <p:nvPr/>
        </p:nvSpPr>
        <p:spPr>
          <a:xfrm rot="5400000">
            <a:off x="5930276" y="5035022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LRelu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92A943-D96E-4AC8-8995-F8FA49570DB1}"/>
              </a:ext>
            </a:extLst>
          </p:cNvPr>
          <p:cNvSpPr txBox="1"/>
          <p:nvPr/>
        </p:nvSpPr>
        <p:spPr>
          <a:xfrm rot="5400000">
            <a:off x="5930284" y="4088517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LRelu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BAC114-9DA5-4280-B864-21F51BA5DE9E}"/>
              </a:ext>
            </a:extLst>
          </p:cNvPr>
          <p:cNvSpPr txBox="1"/>
          <p:nvPr/>
        </p:nvSpPr>
        <p:spPr>
          <a:xfrm rot="5400000">
            <a:off x="5930280" y="3773042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BC5928-260D-4AB6-AB66-EAB74C2D40F6}"/>
              </a:ext>
            </a:extLst>
          </p:cNvPr>
          <p:cNvSpPr txBox="1"/>
          <p:nvPr/>
        </p:nvSpPr>
        <p:spPr>
          <a:xfrm rot="5400000">
            <a:off x="5930279" y="4401473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7B9657-10FF-4B2E-AD8A-6744E5D07A46}"/>
              </a:ext>
            </a:extLst>
          </p:cNvPr>
          <p:cNvSpPr txBox="1"/>
          <p:nvPr/>
        </p:nvSpPr>
        <p:spPr>
          <a:xfrm rot="5400000">
            <a:off x="7476914" y="4400962"/>
            <a:ext cx="257369" cy="10412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norm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A994B5-7B0B-484B-8EAA-84C3FD046D03}"/>
              </a:ext>
            </a:extLst>
          </p:cNvPr>
          <p:cNvSpPr txBox="1"/>
          <p:nvPr/>
        </p:nvSpPr>
        <p:spPr>
          <a:xfrm rot="5400000">
            <a:off x="7476911" y="4719468"/>
            <a:ext cx="257369" cy="1041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relu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BDA53D-8002-4D77-9B2A-F01D4A9A4EC0}"/>
              </a:ext>
            </a:extLst>
          </p:cNvPr>
          <p:cNvSpPr txBox="1"/>
          <p:nvPr/>
        </p:nvSpPr>
        <p:spPr>
          <a:xfrm rot="5400000">
            <a:off x="7476915" y="4088517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5DA5BD2-6BBD-427F-B310-736C42DBB981}"/>
              </a:ext>
            </a:extLst>
          </p:cNvPr>
          <p:cNvSpPr/>
          <p:nvPr/>
        </p:nvSpPr>
        <p:spPr>
          <a:xfrm>
            <a:off x="8186892" y="4834572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9C6531-6376-4A52-80B7-BBB7754180AA}"/>
              </a:ext>
            </a:extLst>
          </p:cNvPr>
          <p:cNvSpPr txBox="1"/>
          <p:nvPr/>
        </p:nvSpPr>
        <p:spPr>
          <a:xfrm rot="5400000">
            <a:off x="9017393" y="4399844"/>
            <a:ext cx="257369" cy="1041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conv</a:t>
            </a: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FD5CC49-DDFE-4B64-818F-23690D2F10AF}"/>
              </a:ext>
            </a:extLst>
          </p:cNvPr>
          <p:cNvSpPr/>
          <p:nvPr/>
        </p:nvSpPr>
        <p:spPr>
          <a:xfrm>
            <a:off x="9721215" y="4834572"/>
            <a:ext cx="384048" cy="214604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6" name="그래픽 55" descr="이미지">
            <a:extLst>
              <a:ext uri="{FF2B5EF4-FFF2-40B4-BE49-F238E27FC236}">
                <a16:creationId xmlns:a16="http://schemas.microsoft.com/office/drawing/2014/main" id="{3261E5FC-A1CE-43D4-86A3-957CFD8EB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2062" y="4484676"/>
            <a:ext cx="914400" cy="9144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9087E639-69E3-46BB-9EBE-C40E0B1BEFE4}"/>
              </a:ext>
            </a:extLst>
          </p:cNvPr>
          <p:cNvSpPr/>
          <p:nvPr/>
        </p:nvSpPr>
        <p:spPr>
          <a:xfrm>
            <a:off x="964103" y="4025323"/>
            <a:ext cx="10263793" cy="1852356"/>
          </a:xfrm>
          <a:prstGeom prst="rect">
            <a:avLst/>
          </a:prstGeom>
          <a:noFill/>
          <a:ln w="2032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39E3F5-5A9A-4D71-98FD-DC49D6B41175}"/>
              </a:ext>
            </a:extLst>
          </p:cNvPr>
          <p:cNvSpPr txBox="1"/>
          <p:nvPr/>
        </p:nvSpPr>
        <p:spPr>
          <a:xfrm>
            <a:off x="1346991" y="1607660"/>
            <a:ext cx="51871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Input : </a:t>
            </a:r>
          </a:p>
          <a:p>
            <a:r>
              <a:rPr lang="en-US" altLang="ko-KR" sz="2000" dirty="0"/>
              <a:t>   Animation Image Set -&gt; e</a:t>
            </a:r>
          </a:p>
          <a:p>
            <a:r>
              <a:rPr lang="en-US" altLang="ko-KR" sz="2000" dirty="0"/>
              <a:t>   Edge removed Animation Image Set -&gt;c</a:t>
            </a:r>
          </a:p>
          <a:p>
            <a:r>
              <a:rPr lang="en-US" altLang="ko-KR" sz="2000" dirty="0"/>
              <a:t>   Generated Image Set -&gt; p</a:t>
            </a:r>
          </a:p>
          <a:p>
            <a:endParaRPr lang="en-US" altLang="ko-KR" sz="2000" dirty="0"/>
          </a:p>
          <a:p>
            <a:r>
              <a:rPr lang="en-US" altLang="ko-KR" sz="2000" dirty="0"/>
              <a:t>All Image Set is labeled.</a:t>
            </a:r>
            <a:endParaRPr lang="ko-KR" altLang="en-US" sz="20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A9C699-04E7-4095-90C9-09C9B1319138}"/>
              </a:ext>
            </a:extLst>
          </p:cNvPr>
          <p:cNvCxnSpPr>
            <a:cxnSpLocks/>
          </p:cNvCxnSpPr>
          <p:nvPr/>
        </p:nvCxnSpPr>
        <p:spPr>
          <a:xfrm>
            <a:off x="838200" y="632671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672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02B30-6A51-4138-9F9D-BE08D7CA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363" y="410368"/>
            <a:ext cx="10515600" cy="1325563"/>
          </a:xfrm>
        </p:spPr>
        <p:txBody>
          <a:bodyPr/>
          <a:lstStyle/>
          <a:p>
            <a:r>
              <a:rPr lang="en-US" altLang="ko-KR" dirty="0"/>
              <a:t>Application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095264-E32C-4216-A13F-DD130A5EC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3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Implement of key-frame extraction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Send Image to server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Show cartoons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46A57-F691-45DF-82FD-D779890E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CC6D91-DDBC-421B-9C37-8FB626282556}"/>
              </a:ext>
            </a:extLst>
          </p:cNvPr>
          <p:cNvCxnSpPr>
            <a:cxnSpLocks/>
          </p:cNvCxnSpPr>
          <p:nvPr/>
        </p:nvCxnSpPr>
        <p:spPr>
          <a:xfrm>
            <a:off x="776037" y="697985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135D70-CEC8-4D5A-8814-CE87637D85EA}"/>
              </a:ext>
            </a:extLst>
          </p:cNvPr>
          <p:cNvCxnSpPr>
            <a:cxnSpLocks/>
          </p:cNvCxnSpPr>
          <p:nvPr/>
        </p:nvCxnSpPr>
        <p:spPr>
          <a:xfrm>
            <a:off x="776037" y="2287299"/>
            <a:ext cx="0" cy="3084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0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5AF01-8E61-46FD-8795-A6BB4277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4691-FE1C-4440-A74E-151AC63A8AB1}"/>
              </a:ext>
            </a:extLst>
          </p:cNvPr>
          <p:cNvSpPr txBox="1"/>
          <p:nvPr/>
        </p:nvSpPr>
        <p:spPr>
          <a:xfrm>
            <a:off x="6433457" y="724039"/>
            <a:ext cx="62701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Introduction</a:t>
            </a:r>
          </a:p>
          <a:p>
            <a:pPr marL="571500" indent="-571500">
              <a:buFontTx/>
              <a:buChar char="-"/>
            </a:pPr>
            <a:endParaRPr lang="en-US" altLang="ko-KR" sz="3600" dirty="0"/>
          </a:p>
          <a:p>
            <a:r>
              <a:rPr lang="en-US" altLang="ko-KR" sz="3600" dirty="0"/>
              <a:t>Algorithm</a:t>
            </a:r>
          </a:p>
          <a:p>
            <a:pPr marL="571500" indent="-571500">
              <a:buFontTx/>
              <a:buChar char="-"/>
            </a:pPr>
            <a:endParaRPr lang="en-US" altLang="ko-KR" sz="3600" dirty="0"/>
          </a:p>
          <a:p>
            <a:r>
              <a:rPr lang="en-US" altLang="ko-KR" sz="3600" dirty="0"/>
              <a:t>Implement model</a:t>
            </a:r>
          </a:p>
          <a:p>
            <a:pPr marL="571500" indent="-571500">
              <a:buFontTx/>
              <a:buChar char="-"/>
            </a:pPr>
            <a:endParaRPr lang="en-US" altLang="ko-KR" sz="3600" dirty="0"/>
          </a:p>
          <a:p>
            <a:r>
              <a:rPr lang="en-US" altLang="ko-KR" sz="3600" dirty="0"/>
              <a:t>Test</a:t>
            </a:r>
          </a:p>
          <a:p>
            <a:pPr marL="571500" indent="-571500">
              <a:buFontTx/>
              <a:buChar char="-"/>
            </a:pPr>
            <a:endParaRPr lang="en-US" altLang="ko-KR" sz="3600" dirty="0"/>
          </a:p>
          <a:p>
            <a:r>
              <a:rPr lang="en-US" altLang="ko-KR" sz="3600" dirty="0"/>
              <a:t>Plan</a:t>
            </a:r>
          </a:p>
          <a:p>
            <a:endParaRPr lang="ko-KR" altLang="en-US" sz="3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448E58-0A06-4F91-85C3-D248564C3083}"/>
              </a:ext>
            </a:extLst>
          </p:cNvPr>
          <p:cNvSpPr/>
          <p:nvPr/>
        </p:nvSpPr>
        <p:spPr>
          <a:xfrm>
            <a:off x="1926772" y="2906485"/>
            <a:ext cx="2204357" cy="104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DA571C14-3959-4BC5-BE7E-91F9D8F1CD83}"/>
              </a:ext>
            </a:extLst>
          </p:cNvPr>
          <p:cNvSpPr/>
          <p:nvPr/>
        </p:nvSpPr>
        <p:spPr>
          <a:xfrm>
            <a:off x="1796142" y="2743197"/>
            <a:ext cx="2465615" cy="1371600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D9743-5018-486B-879B-3B3ADD29D09A}"/>
              </a:ext>
            </a:extLst>
          </p:cNvPr>
          <p:cNvSpPr txBox="1"/>
          <p:nvPr/>
        </p:nvSpPr>
        <p:spPr>
          <a:xfrm>
            <a:off x="2188030" y="3105832"/>
            <a:ext cx="2204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content</a:t>
            </a:r>
            <a:endParaRPr lang="ko-KR" altLang="en-US" sz="3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A47881-B09D-4C70-B41E-2D6E6CD463DE}"/>
              </a:ext>
            </a:extLst>
          </p:cNvPr>
          <p:cNvCxnSpPr/>
          <p:nvPr/>
        </p:nvCxnSpPr>
        <p:spPr>
          <a:xfrm>
            <a:off x="5878286" y="544739"/>
            <a:ext cx="0" cy="5768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834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02B30-6A51-4138-9F9D-BE08D7CA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095264-E32C-4216-A13F-DD130A5EC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46A57-F691-45DF-82FD-D779890E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1E5275-F3E1-4693-A36E-1EB25C604E38}"/>
              </a:ext>
            </a:extLst>
          </p:cNvPr>
          <p:cNvSpPr/>
          <p:nvPr/>
        </p:nvSpPr>
        <p:spPr>
          <a:xfrm>
            <a:off x="4816929" y="2759527"/>
            <a:ext cx="2204357" cy="10450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십자형 6">
            <a:extLst>
              <a:ext uri="{FF2B5EF4-FFF2-40B4-BE49-F238E27FC236}">
                <a16:creationId xmlns:a16="http://schemas.microsoft.com/office/drawing/2014/main" id="{C1E08DF4-9246-4AB9-AAE7-87F8100C4961}"/>
              </a:ext>
            </a:extLst>
          </p:cNvPr>
          <p:cNvSpPr/>
          <p:nvPr/>
        </p:nvSpPr>
        <p:spPr>
          <a:xfrm>
            <a:off x="4686299" y="2596241"/>
            <a:ext cx="2465615" cy="1371600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08437-D519-4C62-B96B-ADFCA9B40C90}"/>
              </a:ext>
            </a:extLst>
          </p:cNvPr>
          <p:cNvSpPr txBox="1"/>
          <p:nvPr/>
        </p:nvSpPr>
        <p:spPr>
          <a:xfrm>
            <a:off x="5304065" y="2887044"/>
            <a:ext cx="4904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/>
              <a:t>QnA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90553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11C6F8-AB69-45E4-8C0F-8B0886B2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52" y="1639142"/>
            <a:ext cx="5306095" cy="47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1FE5EC-CEA7-4FDA-B0DB-33E5B7E9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 Introduction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98B70B-3955-4DD5-86C5-D4EA0F8961CC}"/>
              </a:ext>
            </a:extLst>
          </p:cNvPr>
          <p:cNvCxnSpPr>
            <a:cxnSpLocks/>
          </p:cNvCxnSpPr>
          <p:nvPr/>
        </p:nvCxnSpPr>
        <p:spPr>
          <a:xfrm>
            <a:off x="838200" y="401507"/>
            <a:ext cx="0" cy="806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4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7" y="156577"/>
            <a:ext cx="10515600" cy="934285"/>
          </a:xfrm>
        </p:spPr>
        <p:txBody>
          <a:bodyPr/>
          <a:lstStyle/>
          <a:p>
            <a:r>
              <a:rPr lang="en-US" altLang="ko-KR" dirty="0"/>
              <a:t> algorithm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872F73-5063-4965-80F6-3FD04D022E7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3" y="1138488"/>
            <a:ext cx="11000874" cy="57671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B71B14-4387-4FF8-960A-35144D7E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8ACFCA-D4CE-46A9-9519-6D6C326C534E}"/>
              </a:ext>
            </a:extLst>
          </p:cNvPr>
          <p:cNvCxnSpPr>
            <a:cxnSpLocks/>
          </p:cNvCxnSpPr>
          <p:nvPr/>
        </p:nvCxnSpPr>
        <p:spPr>
          <a:xfrm>
            <a:off x="1080837" y="273442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4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 key-frame extraction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324FAA-566A-4AC8-A0BC-ADD31D99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2763"/>
            <a:ext cx="4853534" cy="404786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89CC510-22E5-408A-B72A-23BAB61ADC4D}"/>
              </a:ext>
            </a:extLst>
          </p:cNvPr>
          <p:cNvCxnSpPr/>
          <p:nvPr/>
        </p:nvCxnSpPr>
        <p:spPr>
          <a:xfrm>
            <a:off x="5377409" y="3587618"/>
            <a:ext cx="183832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664B8-7A42-4133-8465-428E35961D97}"/>
              </a:ext>
            </a:extLst>
          </p:cNvPr>
          <p:cNvSpPr/>
          <p:nvPr/>
        </p:nvSpPr>
        <p:spPr>
          <a:xfrm>
            <a:off x="7406234" y="3130417"/>
            <a:ext cx="3810000" cy="91885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92C46D-9F59-40B7-8993-373362F1A993}"/>
              </a:ext>
            </a:extLst>
          </p:cNvPr>
          <p:cNvSpPr/>
          <p:nvPr/>
        </p:nvSpPr>
        <p:spPr>
          <a:xfrm>
            <a:off x="7560609" y="3006593"/>
            <a:ext cx="34956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07C9C-8B69-440C-999D-11A1543C145F}"/>
              </a:ext>
            </a:extLst>
          </p:cNvPr>
          <p:cNvSpPr txBox="1"/>
          <p:nvPr/>
        </p:nvSpPr>
        <p:spPr>
          <a:xfrm>
            <a:off x="7406887" y="3125953"/>
            <a:ext cx="3803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Cluster-X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if Cluster-X’s size is bigger than 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P% of the number of frame.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8CEEBD-F2CE-4E8C-934E-39EF3DCB2B63}"/>
              </a:ext>
            </a:extLst>
          </p:cNvPr>
          <p:cNvCxnSpPr>
            <a:cxnSpLocks/>
          </p:cNvCxnSpPr>
          <p:nvPr/>
        </p:nvCxnSpPr>
        <p:spPr>
          <a:xfrm>
            <a:off x="892630" y="457200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62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7" y="24199"/>
            <a:ext cx="10515600" cy="1325563"/>
          </a:xfrm>
        </p:spPr>
        <p:txBody>
          <a:bodyPr/>
          <a:lstStyle/>
          <a:p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  <a:endParaRPr lang="ko-KR" altLang="en-US" dirty="0"/>
          </a:p>
        </p:txBody>
      </p:sp>
      <p:pic>
        <p:nvPicPr>
          <p:cNvPr id="6" name="내용 개체 틀 5" descr="잔디, 실외, 평야, 녹색이(가) 표시된 사진&#10;&#10;자동 생성된 설명">
            <a:extLst>
              <a:ext uri="{FF2B5EF4-FFF2-40B4-BE49-F238E27FC236}">
                <a16:creationId xmlns:a16="http://schemas.microsoft.com/office/drawing/2014/main" id="{0DAE5D7B-B41C-4700-9043-F1EC86675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6" y="3966469"/>
            <a:ext cx="2731022" cy="15362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0840A-DD02-4065-9E4A-47A6A876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 descr="자연, 일몰, 평면이(가) 표시된 사진&#10;&#10;자동 생성된 설명">
            <a:extLst>
              <a:ext uri="{FF2B5EF4-FFF2-40B4-BE49-F238E27FC236}">
                <a16:creationId xmlns:a16="http://schemas.microsoft.com/office/drawing/2014/main" id="{41D98FA4-899F-4A28-8A17-9E42582D9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6" y="1279000"/>
            <a:ext cx="2731022" cy="1536200"/>
          </a:xfrm>
          <a:prstGeom prst="rect">
            <a:avLst/>
          </a:prstGeom>
        </p:spPr>
      </p:pic>
      <p:pic>
        <p:nvPicPr>
          <p:cNvPr id="10" name="그림 9" descr="물, 실외, 사람, 자연이(가) 표시된 사진&#10;&#10;자동 생성된 설명">
            <a:extLst>
              <a:ext uri="{FF2B5EF4-FFF2-40B4-BE49-F238E27FC236}">
                <a16:creationId xmlns:a16="http://schemas.microsoft.com/office/drawing/2014/main" id="{A7CE6189-C2CE-4907-A3CD-DEAEAF355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39" y="2257737"/>
            <a:ext cx="2731022" cy="1536200"/>
          </a:xfrm>
          <a:prstGeom prst="rect">
            <a:avLst/>
          </a:prstGeom>
        </p:spPr>
      </p:pic>
      <p:pic>
        <p:nvPicPr>
          <p:cNvPr id="12" name="그림 11" descr="천장, 실내, 테이블, 건물이(가) 표시된 사진&#10;&#10;자동 생성된 설명">
            <a:extLst>
              <a:ext uri="{FF2B5EF4-FFF2-40B4-BE49-F238E27FC236}">
                <a16:creationId xmlns:a16="http://schemas.microsoft.com/office/drawing/2014/main" id="{EDE470D2-3C88-43CB-932A-9EC58E0DC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39" y="4945206"/>
            <a:ext cx="2731022" cy="1536200"/>
          </a:xfrm>
          <a:prstGeom prst="rect">
            <a:avLst/>
          </a:prstGeom>
        </p:spPr>
      </p:pic>
      <p:pic>
        <p:nvPicPr>
          <p:cNvPr id="13" name="그림 12" descr="물, 실외, 사람, 자연이(가) 표시된 사진&#10;&#10;자동 생성된 설명">
            <a:extLst>
              <a:ext uri="{FF2B5EF4-FFF2-40B4-BE49-F238E27FC236}">
                <a16:creationId xmlns:a16="http://schemas.microsoft.com/office/drawing/2014/main" id="{CA83A1D0-B00E-4551-AD31-0886A534B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56" y="2257737"/>
            <a:ext cx="2731022" cy="1536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57AB4F-8414-40F3-B651-598105CA3D91}"/>
              </a:ext>
            </a:extLst>
          </p:cNvPr>
          <p:cNvSpPr txBox="1"/>
          <p:nvPr/>
        </p:nvSpPr>
        <p:spPr>
          <a:xfrm>
            <a:off x="5915224" y="2502617"/>
            <a:ext cx="261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“person”</a:t>
            </a:r>
            <a:endParaRPr lang="ko-KR" altLang="en-US" sz="2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2E1654-B738-4125-9D25-D5707B400F36}"/>
              </a:ext>
            </a:extLst>
          </p:cNvPr>
          <p:cNvSpPr/>
          <p:nvPr/>
        </p:nvSpPr>
        <p:spPr>
          <a:xfrm>
            <a:off x="2266977" y="2047100"/>
            <a:ext cx="3206389" cy="1938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E7F5E9-94D4-4DC8-AC9E-0A1CF8D43FB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5473366" y="3016104"/>
            <a:ext cx="24462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946678-3A46-48E2-9390-004685B3D21D}"/>
              </a:ext>
            </a:extLst>
          </p:cNvPr>
          <p:cNvSpPr/>
          <p:nvPr/>
        </p:nvSpPr>
        <p:spPr>
          <a:xfrm>
            <a:off x="7919572" y="2047100"/>
            <a:ext cx="3206389" cy="1938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561CCC-8BDC-4994-A234-744679F28D1E}"/>
              </a:ext>
            </a:extLst>
          </p:cNvPr>
          <p:cNvSpPr txBox="1"/>
          <p:nvPr/>
        </p:nvSpPr>
        <p:spPr>
          <a:xfrm>
            <a:off x="8708503" y="1489637"/>
            <a:ext cx="387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Key Frame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5422BC6-5090-4D00-AD83-05527DED1138}"/>
              </a:ext>
            </a:extLst>
          </p:cNvPr>
          <p:cNvCxnSpPr>
            <a:cxnSpLocks/>
          </p:cNvCxnSpPr>
          <p:nvPr/>
        </p:nvCxnSpPr>
        <p:spPr>
          <a:xfrm>
            <a:off x="920946" y="323608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3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  test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723666-AD00-4338-B69D-86E6CDD3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test_travel">
            <a:hlinkClick r:id="" action="ppaction://media"/>
            <a:extLst>
              <a:ext uri="{FF2B5EF4-FFF2-40B4-BE49-F238E27FC236}">
                <a16:creationId xmlns:a16="http://schemas.microsoft.com/office/drawing/2014/main" id="{4E702C74-0E62-4EFE-B72D-5712AA2447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056" y="1482141"/>
            <a:ext cx="7735887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FA71A-F70C-43F9-97DE-02AA1532229A}"/>
              </a:ext>
            </a:extLst>
          </p:cNvPr>
          <p:cNvSpPr txBox="1"/>
          <p:nvPr/>
        </p:nvSpPr>
        <p:spPr>
          <a:xfrm>
            <a:off x="7026442" y="6131648"/>
            <a:ext cx="40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YouTube ‘</a:t>
            </a:r>
            <a:r>
              <a:rPr lang="ko-KR" altLang="en-US" dirty="0" err="1"/>
              <a:t>어바웃앤</a:t>
            </a:r>
            <a:r>
              <a:rPr lang="en-US" altLang="ko-KR" dirty="0"/>
              <a:t>. Anne</a:t>
            </a:r>
            <a:r>
              <a:rPr lang="ko-KR" altLang="en-US" dirty="0"/>
              <a:t> </a:t>
            </a:r>
            <a:r>
              <a:rPr lang="en-US" altLang="ko-KR" dirty="0"/>
              <a:t>vlog’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C8E1AA-4031-4C62-8ED2-3CC73E42AAE3}"/>
              </a:ext>
            </a:extLst>
          </p:cNvPr>
          <p:cNvCxnSpPr>
            <a:cxnSpLocks/>
          </p:cNvCxnSpPr>
          <p:nvPr/>
        </p:nvCxnSpPr>
        <p:spPr>
          <a:xfrm>
            <a:off x="1048180" y="469385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35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 test _ no object detection</a:t>
            </a:r>
            <a:endParaRPr lang="ko-KR" altLang="en-US" dirty="0"/>
          </a:p>
        </p:txBody>
      </p:sp>
      <p:pic>
        <p:nvPicPr>
          <p:cNvPr id="6" name="내용 개체 틀 5" descr="사람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720AD8E0-7BA5-4390-A398-64A3EC733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5" y="3205836"/>
            <a:ext cx="2792458" cy="157075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7993"/>
            <a:ext cx="2004474" cy="253482"/>
          </a:xfrm>
        </p:spPr>
        <p:txBody>
          <a:bodyPr/>
          <a:lstStyle/>
          <a:p>
            <a:fld id="{D71B2C04-BDE4-49A6-8BF8-D59F1414BF4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 descr="자연, 일몰, 평면이(가) 표시된 사진&#10;&#10;자동 생성된 설명">
            <a:extLst>
              <a:ext uri="{FF2B5EF4-FFF2-40B4-BE49-F238E27FC236}">
                <a16:creationId xmlns:a16="http://schemas.microsoft.com/office/drawing/2014/main" id="{053AEDA8-1471-4FC5-9710-F933606E5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43" y="3205835"/>
            <a:ext cx="2792460" cy="1570759"/>
          </a:xfrm>
          <a:prstGeom prst="rect">
            <a:avLst/>
          </a:prstGeom>
        </p:spPr>
      </p:pic>
      <p:pic>
        <p:nvPicPr>
          <p:cNvPr id="10" name="그림 9" descr="잔디, 실외, 사람, 평야이(가) 표시된 사진&#10;&#10;자동 생성된 설명">
            <a:extLst>
              <a:ext uri="{FF2B5EF4-FFF2-40B4-BE49-F238E27FC236}">
                <a16:creationId xmlns:a16="http://schemas.microsoft.com/office/drawing/2014/main" id="{EC387303-B8FB-495F-A8EB-09FAC03F8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99" y="3205835"/>
            <a:ext cx="2792460" cy="1570759"/>
          </a:xfrm>
          <a:prstGeom prst="rect">
            <a:avLst/>
          </a:prstGeom>
        </p:spPr>
      </p:pic>
      <p:pic>
        <p:nvPicPr>
          <p:cNvPr id="12" name="그림 11" descr="사람, 실내, 테이블, 여자이(가) 표시된 사진&#10;&#10;자동 생성된 설명">
            <a:extLst>
              <a:ext uri="{FF2B5EF4-FFF2-40B4-BE49-F238E27FC236}">
                <a16:creationId xmlns:a16="http://schemas.microsoft.com/office/drawing/2014/main" id="{5BE1A85B-103B-4D11-9482-38E7242D3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945" y="3212310"/>
            <a:ext cx="2792459" cy="1570758"/>
          </a:xfrm>
          <a:prstGeom prst="rect">
            <a:avLst/>
          </a:prstGeom>
        </p:spPr>
      </p:pic>
      <p:pic>
        <p:nvPicPr>
          <p:cNvPr id="14" name="그림 13" descr="잔디, 실외, 평야, 녹색이(가) 표시된 사진&#10;&#10;자동 생성된 설명">
            <a:extLst>
              <a:ext uri="{FF2B5EF4-FFF2-40B4-BE49-F238E27FC236}">
                <a16:creationId xmlns:a16="http://schemas.microsoft.com/office/drawing/2014/main" id="{7C5918A3-E033-4626-9ABF-0482882AB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8" y="4961475"/>
            <a:ext cx="2792460" cy="1570759"/>
          </a:xfrm>
          <a:prstGeom prst="rect">
            <a:avLst/>
          </a:prstGeom>
        </p:spPr>
      </p:pic>
      <p:pic>
        <p:nvPicPr>
          <p:cNvPr id="16" name="그림 15" descr="물, 실외, 보기, 구름이(가) 표시된 사진&#10;&#10;자동 생성된 설명">
            <a:extLst>
              <a:ext uri="{FF2B5EF4-FFF2-40B4-BE49-F238E27FC236}">
                <a16:creationId xmlns:a16="http://schemas.microsoft.com/office/drawing/2014/main" id="{AAD857CA-758A-4B20-BEA0-C5C0A280FF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96" y="4980528"/>
            <a:ext cx="2792460" cy="1570759"/>
          </a:xfrm>
          <a:prstGeom prst="rect">
            <a:avLst/>
          </a:prstGeom>
        </p:spPr>
      </p:pic>
      <p:pic>
        <p:nvPicPr>
          <p:cNvPr id="18" name="그림 17" descr="실외, 해변, 물, 비행이(가) 표시된 사진&#10;&#10;자동 생성된 설명">
            <a:extLst>
              <a:ext uri="{FF2B5EF4-FFF2-40B4-BE49-F238E27FC236}">
                <a16:creationId xmlns:a16="http://schemas.microsoft.com/office/drawing/2014/main" id="{B99F3F89-DCDF-4C52-9883-6ED855B6B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50" y="4958293"/>
            <a:ext cx="2750758" cy="1547301"/>
          </a:xfrm>
          <a:prstGeom prst="rect">
            <a:avLst/>
          </a:prstGeom>
        </p:spPr>
      </p:pic>
      <p:pic>
        <p:nvPicPr>
          <p:cNvPr id="20" name="그림 19" descr="물, 실외, 사람, 자연이(가) 표시된 사진&#10;&#10;자동 생성된 설명">
            <a:extLst>
              <a:ext uri="{FF2B5EF4-FFF2-40B4-BE49-F238E27FC236}">
                <a16:creationId xmlns:a16="http://schemas.microsoft.com/office/drawing/2014/main" id="{22B74A6D-DA49-42C2-95A1-5133A5C072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3" y="1431142"/>
            <a:ext cx="2792460" cy="1570759"/>
          </a:xfrm>
          <a:prstGeom prst="rect">
            <a:avLst/>
          </a:prstGeom>
        </p:spPr>
      </p:pic>
      <p:pic>
        <p:nvPicPr>
          <p:cNvPr id="22" name="그림 21" descr="잔디, 담장, 실외, 산이(가) 표시된 사진&#10;&#10;자동 생성된 설명">
            <a:extLst>
              <a:ext uri="{FF2B5EF4-FFF2-40B4-BE49-F238E27FC236}">
                <a16:creationId xmlns:a16="http://schemas.microsoft.com/office/drawing/2014/main" id="{3B7C627F-A550-4181-8598-0D6DBAE363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43" y="1431143"/>
            <a:ext cx="2792459" cy="1570758"/>
          </a:xfrm>
          <a:prstGeom prst="rect">
            <a:avLst/>
          </a:prstGeom>
        </p:spPr>
      </p:pic>
      <p:pic>
        <p:nvPicPr>
          <p:cNvPr id="24" name="그림 23" descr="천장, 실내, 테이블, 건물이(가) 표시된 사진&#10;&#10;자동 생성된 설명">
            <a:extLst>
              <a:ext uri="{FF2B5EF4-FFF2-40B4-BE49-F238E27FC236}">
                <a16:creationId xmlns:a16="http://schemas.microsoft.com/office/drawing/2014/main" id="{292D3EEB-7EE2-4F46-8515-288D90D0BD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00" y="1455610"/>
            <a:ext cx="2792459" cy="1570758"/>
          </a:xfrm>
          <a:prstGeom prst="rect">
            <a:avLst/>
          </a:prstGeom>
        </p:spPr>
      </p:pic>
      <p:pic>
        <p:nvPicPr>
          <p:cNvPr id="26" name="그림 25" descr="실내, 창문, 건물, 방이(가) 표시된 사진&#10;&#10;자동 생성된 설명">
            <a:extLst>
              <a:ext uri="{FF2B5EF4-FFF2-40B4-BE49-F238E27FC236}">
                <a16:creationId xmlns:a16="http://schemas.microsoft.com/office/drawing/2014/main" id="{52EB904D-D316-4B04-9639-EF58CC9502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837" y="1450792"/>
            <a:ext cx="2792458" cy="1570758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2562683-CC79-49CE-8566-FD97335B3A9D}"/>
              </a:ext>
            </a:extLst>
          </p:cNvPr>
          <p:cNvCxnSpPr>
            <a:cxnSpLocks/>
          </p:cNvCxnSpPr>
          <p:nvPr/>
        </p:nvCxnSpPr>
        <p:spPr>
          <a:xfrm>
            <a:off x="841351" y="420399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22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 test _ object detection weight 3</a:t>
            </a:r>
            <a:endParaRPr lang="ko-KR" altLang="en-US" dirty="0"/>
          </a:p>
        </p:txBody>
      </p:sp>
      <p:pic>
        <p:nvPicPr>
          <p:cNvPr id="6" name="내용 개체 틀 5" descr="천장, 실내, 테이블, 건물이(가) 표시된 사진&#10;&#10;자동 생성된 설명">
            <a:extLst>
              <a:ext uri="{FF2B5EF4-FFF2-40B4-BE49-F238E27FC236}">
                <a16:creationId xmlns:a16="http://schemas.microsoft.com/office/drawing/2014/main" id="{5E57999D-E772-4566-AA1B-CD1B42CDD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39" y="1688905"/>
            <a:ext cx="2769037" cy="155758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81430"/>
            <a:ext cx="741647" cy="140045"/>
          </a:xfrm>
        </p:spPr>
        <p:txBody>
          <a:bodyPr/>
          <a:lstStyle/>
          <a:p>
            <a:fld id="{D71B2C04-BDE4-49A6-8BF8-D59F1414BF4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 descr="실내, 창문, 건물, 방이(가) 표시된 사진&#10;&#10;자동 생성된 설명">
            <a:extLst>
              <a:ext uri="{FF2B5EF4-FFF2-40B4-BE49-F238E27FC236}">
                <a16:creationId xmlns:a16="http://schemas.microsoft.com/office/drawing/2014/main" id="{C306D5CD-451B-4267-8DE0-D9334A50F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00" y="1705825"/>
            <a:ext cx="2769037" cy="1557583"/>
          </a:xfrm>
          <a:prstGeom prst="rect">
            <a:avLst/>
          </a:prstGeom>
        </p:spPr>
      </p:pic>
      <p:pic>
        <p:nvPicPr>
          <p:cNvPr id="10" name="그림 9" descr="사람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FB697918-EF90-4B27-ACE3-CBF94ED82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1" y="3423753"/>
            <a:ext cx="2769037" cy="1557583"/>
          </a:xfrm>
          <a:prstGeom prst="rect">
            <a:avLst/>
          </a:prstGeom>
        </p:spPr>
      </p:pic>
      <p:pic>
        <p:nvPicPr>
          <p:cNvPr id="12" name="그림 11" descr="자연, 일몰, 평면이(가) 표시된 사진&#10;&#10;자동 생성된 설명">
            <a:extLst>
              <a:ext uri="{FF2B5EF4-FFF2-40B4-BE49-F238E27FC236}">
                <a16:creationId xmlns:a16="http://schemas.microsoft.com/office/drawing/2014/main" id="{91011BD5-5075-423D-A5BA-EE239E44C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62" y="3408411"/>
            <a:ext cx="2769037" cy="1557583"/>
          </a:xfrm>
          <a:prstGeom prst="rect">
            <a:avLst/>
          </a:prstGeom>
        </p:spPr>
      </p:pic>
      <p:pic>
        <p:nvPicPr>
          <p:cNvPr id="14" name="그림 13" descr="잔디, 실외, 사람, 평야이(가) 표시된 사진&#10;&#10;자동 생성된 설명">
            <a:extLst>
              <a:ext uri="{FF2B5EF4-FFF2-40B4-BE49-F238E27FC236}">
                <a16:creationId xmlns:a16="http://schemas.microsoft.com/office/drawing/2014/main" id="{0DCFBB4D-AB56-454F-B329-9B6B3FBB5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1" y="3408411"/>
            <a:ext cx="2769037" cy="1557583"/>
          </a:xfrm>
          <a:prstGeom prst="rect">
            <a:avLst/>
          </a:prstGeom>
        </p:spPr>
      </p:pic>
      <p:pic>
        <p:nvPicPr>
          <p:cNvPr id="16" name="그림 15" descr="사람, 실내, 테이블, 여자이(가) 표시된 사진&#10;&#10;자동 생성된 설명">
            <a:extLst>
              <a:ext uri="{FF2B5EF4-FFF2-40B4-BE49-F238E27FC236}">
                <a16:creationId xmlns:a16="http://schemas.microsoft.com/office/drawing/2014/main" id="{B1FF93DA-B8CE-4A61-9A4D-27D3645ED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00" y="3423752"/>
            <a:ext cx="2769037" cy="1557583"/>
          </a:xfrm>
          <a:prstGeom prst="rect">
            <a:avLst/>
          </a:prstGeom>
        </p:spPr>
      </p:pic>
      <p:pic>
        <p:nvPicPr>
          <p:cNvPr id="18" name="그림 17" descr="잔디, 실외, 사람, 의류이(가) 표시된 사진&#10;&#10;자동 생성된 설명">
            <a:extLst>
              <a:ext uri="{FF2B5EF4-FFF2-40B4-BE49-F238E27FC236}">
                <a16:creationId xmlns:a16="http://schemas.microsoft.com/office/drawing/2014/main" id="{58FECA82-638E-425A-9E73-D50D1EF9B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24" y="5143839"/>
            <a:ext cx="2769037" cy="1557583"/>
          </a:xfrm>
          <a:prstGeom prst="rect">
            <a:avLst/>
          </a:prstGeom>
        </p:spPr>
      </p:pic>
      <p:pic>
        <p:nvPicPr>
          <p:cNvPr id="20" name="그림 19" descr="잔디, 실외, 평야, 녹색이(가) 표시된 사진&#10;&#10;자동 생성된 설명">
            <a:extLst>
              <a:ext uri="{FF2B5EF4-FFF2-40B4-BE49-F238E27FC236}">
                <a16:creationId xmlns:a16="http://schemas.microsoft.com/office/drawing/2014/main" id="{05F5923B-5575-4F22-87D6-51BC3D9CCA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62" y="5142922"/>
            <a:ext cx="2769037" cy="1557583"/>
          </a:xfrm>
          <a:prstGeom prst="rect">
            <a:avLst/>
          </a:prstGeom>
        </p:spPr>
      </p:pic>
      <p:pic>
        <p:nvPicPr>
          <p:cNvPr id="22" name="그림 21" descr="물, 실외, 보기, 구름이(가) 표시된 사진&#10;&#10;자동 생성된 설명">
            <a:extLst>
              <a:ext uri="{FF2B5EF4-FFF2-40B4-BE49-F238E27FC236}">
                <a16:creationId xmlns:a16="http://schemas.microsoft.com/office/drawing/2014/main" id="{2E9CDE3F-0389-45F4-8846-9E37D89166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39" y="5127917"/>
            <a:ext cx="2769037" cy="1557583"/>
          </a:xfrm>
          <a:prstGeom prst="rect">
            <a:avLst/>
          </a:prstGeom>
        </p:spPr>
      </p:pic>
      <p:pic>
        <p:nvPicPr>
          <p:cNvPr id="24" name="그림 23" descr="실외, 해변, 물, 비행이(가) 표시된 사진&#10;&#10;자동 생성된 설명">
            <a:extLst>
              <a:ext uri="{FF2B5EF4-FFF2-40B4-BE49-F238E27FC236}">
                <a16:creationId xmlns:a16="http://schemas.microsoft.com/office/drawing/2014/main" id="{24B9F5DC-356C-481A-A48E-72613E58A8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00" y="5127916"/>
            <a:ext cx="2769037" cy="1557583"/>
          </a:xfrm>
          <a:prstGeom prst="rect">
            <a:avLst/>
          </a:prstGeom>
        </p:spPr>
      </p:pic>
      <p:pic>
        <p:nvPicPr>
          <p:cNvPr id="26" name="그림 25" descr="물, 실외, 사람, 자연이(가) 표시된 사진&#10;&#10;자동 생성된 설명">
            <a:extLst>
              <a:ext uri="{FF2B5EF4-FFF2-40B4-BE49-F238E27FC236}">
                <a16:creationId xmlns:a16="http://schemas.microsoft.com/office/drawing/2014/main" id="{6033C23F-1673-459F-8BDC-DA279393AE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1" y="1705825"/>
            <a:ext cx="2769037" cy="1557583"/>
          </a:xfrm>
          <a:prstGeom prst="rect">
            <a:avLst/>
          </a:prstGeom>
        </p:spPr>
      </p:pic>
      <p:pic>
        <p:nvPicPr>
          <p:cNvPr id="28" name="그림 27" descr="잔디, 담장, 실외, 산이(가) 표시된 사진&#10;&#10;자동 생성된 설명">
            <a:extLst>
              <a:ext uri="{FF2B5EF4-FFF2-40B4-BE49-F238E27FC236}">
                <a16:creationId xmlns:a16="http://schemas.microsoft.com/office/drawing/2014/main" id="{55D453D5-A909-43B5-912E-43C9CB725D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63" y="1705826"/>
            <a:ext cx="2769037" cy="155758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76A5D-7723-46F2-A828-B071369A8977}"/>
              </a:ext>
            </a:extLst>
          </p:cNvPr>
          <p:cNvSpPr/>
          <p:nvPr/>
        </p:nvSpPr>
        <p:spPr>
          <a:xfrm>
            <a:off x="225761" y="4989516"/>
            <a:ext cx="2939961" cy="1868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228C414-E68E-435F-9D88-B14DF19782CC}"/>
              </a:ext>
            </a:extLst>
          </p:cNvPr>
          <p:cNvCxnSpPr>
            <a:cxnSpLocks/>
          </p:cNvCxnSpPr>
          <p:nvPr/>
        </p:nvCxnSpPr>
        <p:spPr>
          <a:xfrm>
            <a:off x="838200" y="485714"/>
            <a:ext cx="0" cy="700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64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1402</Words>
  <Application>Microsoft Office PowerPoint</Application>
  <PresentationFormat>와이드스크린</PresentationFormat>
  <Paragraphs>306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Abadi</vt:lpstr>
      <vt:lpstr>Arial</vt:lpstr>
      <vt:lpstr>Office 테마</vt:lpstr>
      <vt:lpstr>PowerPoint 프레젠테이션</vt:lpstr>
      <vt:lpstr>PowerPoint 프레젠테이션</vt:lpstr>
      <vt:lpstr> Introduction</vt:lpstr>
      <vt:lpstr> algorithm</vt:lpstr>
      <vt:lpstr> key-frame extraction</vt:lpstr>
      <vt:lpstr>Object detection</vt:lpstr>
      <vt:lpstr>  test</vt:lpstr>
      <vt:lpstr> test _ no object detection</vt:lpstr>
      <vt:lpstr> test _ object detection weight 3</vt:lpstr>
      <vt:lpstr> test _ object detection weight 5</vt:lpstr>
      <vt:lpstr> test _ result</vt:lpstr>
      <vt:lpstr>PowerPoint 프레젠테이션</vt:lpstr>
      <vt:lpstr> conclusion &amp; complement</vt:lpstr>
      <vt:lpstr> plan</vt:lpstr>
      <vt:lpstr> Mask R-CNN</vt:lpstr>
      <vt:lpstr> Insta &amp; Cartoon GAN</vt:lpstr>
      <vt:lpstr> Insta &amp; Cartoon GAN</vt:lpstr>
      <vt:lpstr> Insta &amp; Cartoon GAN</vt:lpstr>
      <vt:lpstr>Application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Cartoon is…</dc:title>
  <dc:creator>Ujin</dc:creator>
  <cp:lastModifiedBy>Ujin</cp:lastModifiedBy>
  <cp:revision>37</cp:revision>
  <dcterms:created xsi:type="dcterms:W3CDTF">2020-05-30T06:18:56Z</dcterms:created>
  <dcterms:modified xsi:type="dcterms:W3CDTF">2020-06-01T05:59:53Z</dcterms:modified>
</cp:coreProperties>
</file>